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263" r:id="rId7"/>
    <p:sldId id="264" r:id="rId8"/>
    <p:sldId id="265" r:id="rId9"/>
    <p:sldId id="262" r:id="rId10"/>
    <p:sldId id="257" r:id="rId11"/>
    <p:sldId id="258" r:id="rId12"/>
    <p:sldId id="267" r:id="rId13"/>
    <p:sldId id="259" r:id="rId14"/>
    <p:sldId id="266" r:id="rId15"/>
    <p:sldId id="268" r:id="rId16"/>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23FEA-86F5-446B-9B51-A5F81213D515}" v="105" dt="2021-01-17T11:05:37.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Brodej" userId="S::martina.brodej@osrace.si::5e71b385-10de-4079-82f7-4831dbcf57c8" providerId="AD" clId="Web-{AEE23FEA-86F5-446B-9B51-A5F81213D515}"/>
    <pc:docChg chg="modSld">
      <pc:chgData name="Martina Brodej" userId="S::martina.brodej@osrace.si::5e71b385-10de-4079-82f7-4831dbcf57c8" providerId="AD" clId="Web-{AEE23FEA-86F5-446B-9B51-A5F81213D515}" dt="2021-01-17T11:05:37.523" v="48" actId="20577"/>
      <pc:docMkLst>
        <pc:docMk/>
      </pc:docMkLst>
      <pc:sldChg chg="modSp">
        <pc:chgData name="Martina Brodej" userId="S::martina.brodej@osrace.si::5e71b385-10de-4079-82f7-4831dbcf57c8" providerId="AD" clId="Web-{AEE23FEA-86F5-446B-9B51-A5F81213D515}" dt="2021-01-17T11:02:23.222" v="5" actId="20577"/>
        <pc:sldMkLst>
          <pc:docMk/>
          <pc:sldMk cId="287119705" sldId="257"/>
        </pc:sldMkLst>
        <pc:spChg chg="mod">
          <ac:chgData name="Martina Brodej" userId="S::martina.brodej@osrace.si::5e71b385-10de-4079-82f7-4831dbcf57c8" providerId="AD" clId="Web-{AEE23FEA-86F5-446B-9B51-A5F81213D515}" dt="2021-01-17T11:02:23.222" v="5" actId="20577"/>
          <ac:spMkLst>
            <pc:docMk/>
            <pc:sldMk cId="287119705" sldId="257"/>
            <ac:spMk id="3" creationId="{56FBD57A-D7A7-447D-9F5B-D715AFEE4CD7}"/>
          </ac:spMkLst>
        </pc:spChg>
      </pc:sldChg>
      <pc:sldChg chg="modSp">
        <pc:chgData name="Martina Brodej" userId="S::martina.brodej@osrace.si::5e71b385-10de-4079-82f7-4831dbcf57c8" providerId="AD" clId="Web-{AEE23FEA-86F5-446B-9B51-A5F81213D515}" dt="2021-01-17T11:03:06.004" v="20" actId="20577"/>
        <pc:sldMkLst>
          <pc:docMk/>
          <pc:sldMk cId="1375802799" sldId="258"/>
        </pc:sldMkLst>
        <pc:spChg chg="mod">
          <ac:chgData name="Martina Brodej" userId="S::martina.brodej@osrace.si::5e71b385-10de-4079-82f7-4831dbcf57c8" providerId="AD" clId="Web-{AEE23FEA-86F5-446B-9B51-A5F81213D515}" dt="2021-01-17T11:03:06.004" v="20" actId="20577"/>
          <ac:spMkLst>
            <pc:docMk/>
            <pc:sldMk cId="1375802799" sldId="258"/>
            <ac:spMk id="3" creationId="{F5913475-D237-4782-9EED-1119A80E4661}"/>
          </ac:spMkLst>
        </pc:spChg>
      </pc:sldChg>
      <pc:sldChg chg="modSp">
        <pc:chgData name="Martina Brodej" userId="S::martina.brodej@osrace.si::5e71b385-10de-4079-82f7-4831dbcf57c8" providerId="AD" clId="Web-{AEE23FEA-86F5-446B-9B51-A5F81213D515}" dt="2021-01-17T11:05:37.523" v="48" actId="20577"/>
        <pc:sldMkLst>
          <pc:docMk/>
          <pc:sldMk cId="2496724048" sldId="259"/>
        </pc:sldMkLst>
        <pc:spChg chg="mod">
          <ac:chgData name="Martina Brodej" userId="S::martina.brodej@osrace.si::5e71b385-10de-4079-82f7-4831dbcf57c8" providerId="AD" clId="Web-{AEE23FEA-86F5-446B-9B51-A5F81213D515}" dt="2021-01-17T11:05:37.523" v="48" actId="20577"/>
          <ac:spMkLst>
            <pc:docMk/>
            <pc:sldMk cId="2496724048" sldId="259"/>
            <ac:spMk id="2" creationId="{CB608F9E-08AE-49BD-8703-73D462692320}"/>
          </ac:spMkLst>
        </pc:spChg>
        <pc:spChg chg="mod">
          <ac:chgData name="Martina Brodej" userId="S::martina.brodej@osrace.si::5e71b385-10de-4079-82f7-4831dbcf57c8" providerId="AD" clId="Web-{AEE23FEA-86F5-446B-9B51-A5F81213D515}" dt="2021-01-17T11:05:13.804" v="45" actId="20577"/>
          <ac:spMkLst>
            <pc:docMk/>
            <pc:sldMk cId="2496724048" sldId="259"/>
            <ac:spMk id="3" creationId="{0EB20B61-BE7A-4584-94B7-1D2038B2E4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8BC6B0-4293-469A-9516-603BA1266846}"/>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SI"/>
          </a:p>
        </p:txBody>
      </p:sp>
      <p:sp>
        <p:nvSpPr>
          <p:cNvPr id="3" name="Podnaslov 2">
            <a:extLst>
              <a:ext uri="{FF2B5EF4-FFF2-40B4-BE49-F238E27FC236}">
                <a16:creationId xmlns:a16="http://schemas.microsoft.com/office/drawing/2014/main" id="{32731BE4-FC0C-4D74-A4C9-80040AE34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SI"/>
          </a:p>
        </p:txBody>
      </p:sp>
      <p:sp>
        <p:nvSpPr>
          <p:cNvPr id="4" name="Označba mesta datuma 3">
            <a:extLst>
              <a:ext uri="{FF2B5EF4-FFF2-40B4-BE49-F238E27FC236}">
                <a16:creationId xmlns:a16="http://schemas.microsoft.com/office/drawing/2014/main" id="{8F62BCA8-9D92-4192-9EF2-26990B852085}"/>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5" name="Označba mesta noge 4">
            <a:extLst>
              <a:ext uri="{FF2B5EF4-FFF2-40B4-BE49-F238E27FC236}">
                <a16:creationId xmlns:a16="http://schemas.microsoft.com/office/drawing/2014/main" id="{7E8E55B8-C2FC-4FD4-8F17-C67E3318E016}"/>
              </a:ext>
            </a:extLst>
          </p:cNvPr>
          <p:cNvSpPr>
            <a:spLocks noGrp="1"/>
          </p:cNvSpPr>
          <p:nvPr>
            <p:ph type="ftr" sz="quarter" idx="11"/>
          </p:nvPr>
        </p:nvSpPr>
        <p:spPr/>
        <p:txBody>
          <a:bodyPr/>
          <a:lstStyle/>
          <a:p>
            <a:endParaRPr lang="en-SI"/>
          </a:p>
        </p:txBody>
      </p:sp>
      <p:sp>
        <p:nvSpPr>
          <p:cNvPr id="6" name="Označba mesta številke diapozitiva 5">
            <a:extLst>
              <a:ext uri="{FF2B5EF4-FFF2-40B4-BE49-F238E27FC236}">
                <a16:creationId xmlns:a16="http://schemas.microsoft.com/office/drawing/2014/main" id="{91EBE5F3-1616-4E27-9E6F-C220D87D86AD}"/>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306126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21554E-7DA3-43A1-9C26-1C7235F04D8D}"/>
              </a:ext>
            </a:extLst>
          </p:cNvPr>
          <p:cNvSpPr>
            <a:spLocks noGrp="1"/>
          </p:cNvSpPr>
          <p:nvPr>
            <p:ph type="title"/>
          </p:nvPr>
        </p:nvSpPr>
        <p:spPr/>
        <p:txBody>
          <a:bodyPr/>
          <a:lstStyle/>
          <a:p>
            <a:r>
              <a:rPr lang="sl-SI"/>
              <a:t>Kliknite, če želite urediti slog naslova matrice</a:t>
            </a:r>
            <a:endParaRPr lang="en-SI"/>
          </a:p>
        </p:txBody>
      </p:sp>
      <p:sp>
        <p:nvSpPr>
          <p:cNvPr id="3" name="Označba mesta navpičnega besedila 2">
            <a:extLst>
              <a:ext uri="{FF2B5EF4-FFF2-40B4-BE49-F238E27FC236}">
                <a16:creationId xmlns:a16="http://schemas.microsoft.com/office/drawing/2014/main" id="{FBEE3DC9-61C9-4F0E-8FFB-79F8C2734D5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4" name="Označba mesta datuma 3">
            <a:extLst>
              <a:ext uri="{FF2B5EF4-FFF2-40B4-BE49-F238E27FC236}">
                <a16:creationId xmlns:a16="http://schemas.microsoft.com/office/drawing/2014/main" id="{CC0942A0-950B-4AE4-ABBF-5BD8539B2776}"/>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5" name="Označba mesta noge 4">
            <a:extLst>
              <a:ext uri="{FF2B5EF4-FFF2-40B4-BE49-F238E27FC236}">
                <a16:creationId xmlns:a16="http://schemas.microsoft.com/office/drawing/2014/main" id="{B98AE38B-F197-4FE5-94EA-77D9EA1FC9BB}"/>
              </a:ext>
            </a:extLst>
          </p:cNvPr>
          <p:cNvSpPr>
            <a:spLocks noGrp="1"/>
          </p:cNvSpPr>
          <p:nvPr>
            <p:ph type="ftr" sz="quarter" idx="11"/>
          </p:nvPr>
        </p:nvSpPr>
        <p:spPr/>
        <p:txBody>
          <a:bodyPr/>
          <a:lstStyle/>
          <a:p>
            <a:endParaRPr lang="en-SI"/>
          </a:p>
        </p:txBody>
      </p:sp>
      <p:sp>
        <p:nvSpPr>
          <p:cNvPr id="6" name="Označba mesta številke diapozitiva 5">
            <a:extLst>
              <a:ext uri="{FF2B5EF4-FFF2-40B4-BE49-F238E27FC236}">
                <a16:creationId xmlns:a16="http://schemas.microsoft.com/office/drawing/2014/main" id="{F8FDDAFF-AC65-4594-8922-0160384CC4EB}"/>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308007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87380CA-C457-4F9F-A10F-24487710CEDE}"/>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SI"/>
          </a:p>
        </p:txBody>
      </p:sp>
      <p:sp>
        <p:nvSpPr>
          <p:cNvPr id="3" name="Označba mesta navpičnega besedila 2">
            <a:extLst>
              <a:ext uri="{FF2B5EF4-FFF2-40B4-BE49-F238E27FC236}">
                <a16:creationId xmlns:a16="http://schemas.microsoft.com/office/drawing/2014/main" id="{28016585-E62A-4103-BBA1-2E84FF1F74CB}"/>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4" name="Označba mesta datuma 3">
            <a:extLst>
              <a:ext uri="{FF2B5EF4-FFF2-40B4-BE49-F238E27FC236}">
                <a16:creationId xmlns:a16="http://schemas.microsoft.com/office/drawing/2014/main" id="{51943C16-F3B7-4294-A7E4-06CB8D064906}"/>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5" name="Označba mesta noge 4">
            <a:extLst>
              <a:ext uri="{FF2B5EF4-FFF2-40B4-BE49-F238E27FC236}">
                <a16:creationId xmlns:a16="http://schemas.microsoft.com/office/drawing/2014/main" id="{8D515032-971A-41C0-B63F-D0A45C25C146}"/>
              </a:ext>
            </a:extLst>
          </p:cNvPr>
          <p:cNvSpPr>
            <a:spLocks noGrp="1"/>
          </p:cNvSpPr>
          <p:nvPr>
            <p:ph type="ftr" sz="quarter" idx="11"/>
          </p:nvPr>
        </p:nvSpPr>
        <p:spPr/>
        <p:txBody>
          <a:bodyPr/>
          <a:lstStyle/>
          <a:p>
            <a:endParaRPr lang="en-SI"/>
          </a:p>
        </p:txBody>
      </p:sp>
      <p:sp>
        <p:nvSpPr>
          <p:cNvPr id="6" name="Označba mesta številke diapozitiva 5">
            <a:extLst>
              <a:ext uri="{FF2B5EF4-FFF2-40B4-BE49-F238E27FC236}">
                <a16:creationId xmlns:a16="http://schemas.microsoft.com/office/drawing/2014/main" id="{F3B9C3BB-21C8-4FAD-AA91-D015A15E9A43}"/>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23862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7089B0-C498-40F9-A118-810809106F7B}"/>
              </a:ext>
            </a:extLst>
          </p:cNvPr>
          <p:cNvSpPr>
            <a:spLocks noGrp="1"/>
          </p:cNvSpPr>
          <p:nvPr>
            <p:ph type="title"/>
          </p:nvPr>
        </p:nvSpPr>
        <p:spPr/>
        <p:txBody>
          <a:bodyPr/>
          <a:lstStyle/>
          <a:p>
            <a:r>
              <a:rPr lang="sl-SI"/>
              <a:t>Kliknite, če želite urediti slog naslova matrice</a:t>
            </a:r>
            <a:endParaRPr lang="en-SI"/>
          </a:p>
        </p:txBody>
      </p:sp>
      <p:sp>
        <p:nvSpPr>
          <p:cNvPr id="3" name="Označba mesta vsebine 2">
            <a:extLst>
              <a:ext uri="{FF2B5EF4-FFF2-40B4-BE49-F238E27FC236}">
                <a16:creationId xmlns:a16="http://schemas.microsoft.com/office/drawing/2014/main" id="{A2E4DE8F-30B6-4A74-B097-50D15FBD457A}"/>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4" name="Označba mesta datuma 3">
            <a:extLst>
              <a:ext uri="{FF2B5EF4-FFF2-40B4-BE49-F238E27FC236}">
                <a16:creationId xmlns:a16="http://schemas.microsoft.com/office/drawing/2014/main" id="{596C6F14-0025-4BE8-A5EB-2EE9FCCAF6FB}"/>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5" name="Označba mesta noge 4">
            <a:extLst>
              <a:ext uri="{FF2B5EF4-FFF2-40B4-BE49-F238E27FC236}">
                <a16:creationId xmlns:a16="http://schemas.microsoft.com/office/drawing/2014/main" id="{278F3890-D49E-496A-AF59-2CCE54EBDE97}"/>
              </a:ext>
            </a:extLst>
          </p:cNvPr>
          <p:cNvSpPr>
            <a:spLocks noGrp="1"/>
          </p:cNvSpPr>
          <p:nvPr>
            <p:ph type="ftr" sz="quarter" idx="11"/>
          </p:nvPr>
        </p:nvSpPr>
        <p:spPr/>
        <p:txBody>
          <a:bodyPr/>
          <a:lstStyle/>
          <a:p>
            <a:endParaRPr lang="en-SI"/>
          </a:p>
        </p:txBody>
      </p:sp>
      <p:sp>
        <p:nvSpPr>
          <p:cNvPr id="6" name="Označba mesta številke diapozitiva 5">
            <a:extLst>
              <a:ext uri="{FF2B5EF4-FFF2-40B4-BE49-F238E27FC236}">
                <a16:creationId xmlns:a16="http://schemas.microsoft.com/office/drawing/2014/main" id="{C3D32321-320A-43DB-BE1A-C84BB6526B49}"/>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60890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A92267-552B-43A9-B1E1-C4BE3116BE28}"/>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SI"/>
          </a:p>
        </p:txBody>
      </p:sp>
      <p:sp>
        <p:nvSpPr>
          <p:cNvPr id="3" name="Označba mesta besedila 2">
            <a:extLst>
              <a:ext uri="{FF2B5EF4-FFF2-40B4-BE49-F238E27FC236}">
                <a16:creationId xmlns:a16="http://schemas.microsoft.com/office/drawing/2014/main" id="{84B278E6-4B3A-4F19-BB8C-741AD4AAC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70FDE41-3C26-4F4E-9BE0-49A538680FE1}"/>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5" name="Označba mesta noge 4">
            <a:extLst>
              <a:ext uri="{FF2B5EF4-FFF2-40B4-BE49-F238E27FC236}">
                <a16:creationId xmlns:a16="http://schemas.microsoft.com/office/drawing/2014/main" id="{99EB9510-B8E8-4340-A179-9386A50E8394}"/>
              </a:ext>
            </a:extLst>
          </p:cNvPr>
          <p:cNvSpPr>
            <a:spLocks noGrp="1"/>
          </p:cNvSpPr>
          <p:nvPr>
            <p:ph type="ftr" sz="quarter" idx="11"/>
          </p:nvPr>
        </p:nvSpPr>
        <p:spPr/>
        <p:txBody>
          <a:bodyPr/>
          <a:lstStyle/>
          <a:p>
            <a:endParaRPr lang="en-SI"/>
          </a:p>
        </p:txBody>
      </p:sp>
      <p:sp>
        <p:nvSpPr>
          <p:cNvPr id="6" name="Označba mesta številke diapozitiva 5">
            <a:extLst>
              <a:ext uri="{FF2B5EF4-FFF2-40B4-BE49-F238E27FC236}">
                <a16:creationId xmlns:a16="http://schemas.microsoft.com/office/drawing/2014/main" id="{D41CF559-3F3D-4D5D-8E9D-6012D4775434}"/>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38038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B31007-0995-49DF-8791-77299E5C043F}"/>
              </a:ext>
            </a:extLst>
          </p:cNvPr>
          <p:cNvSpPr>
            <a:spLocks noGrp="1"/>
          </p:cNvSpPr>
          <p:nvPr>
            <p:ph type="title"/>
          </p:nvPr>
        </p:nvSpPr>
        <p:spPr/>
        <p:txBody>
          <a:bodyPr/>
          <a:lstStyle/>
          <a:p>
            <a:r>
              <a:rPr lang="sl-SI"/>
              <a:t>Kliknite, če želite urediti slog naslova matrice</a:t>
            </a:r>
            <a:endParaRPr lang="en-SI"/>
          </a:p>
        </p:txBody>
      </p:sp>
      <p:sp>
        <p:nvSpPr>
          <p:cNvPr id="3" name="Označba mesta vsebine 2">
            <a:extLst>
              <a:ext uri="{FF2B5EF4-FFF2-40B4-BE49-F238E27FC236}">
                <a16:creationId xmlns:a16="http://schemas.microsoft.com/office/drawing/2014/main" id="{EE962588-1C47-4656-A772-45703C5FB177}"/>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4" name="Označba mesta vsebine 3">
            <a:extLst>
              <a:ext uri="{FF2B5EF4-FFF2-40B4-BE49-F238E27FC236}">
                <a16:creationId xmlns:a16="http://schemas.microsoft.com/office/drawing/2014/main" id="{716ECE3D-FDCF-41AC-99E6-80BAD55EFD00}"/>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5" name="Označba mesta datuma 4">
            <a:extLst>
              <a:ext uri="{FF2B5EF4-FFF2-40B4-BE49-F238E27FC236}">
                <a16:creationId xmlns:a16="http://schemas.microsoft.com/office/drawing/2014/main" id="{0E616BE6-C9E6-486B-94E0-C544A4042860}"/>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6" name="Označba mesta noge 5">
            <a:extLst>
              <a:ext uri="{FF2B5EF4-FFF2-40B4-BE49-F238E27FC236}">
                <a16:creationId xmlns:a16="http://schemas.microsoft.com/office/drawing/2014/main" id="{762BF32D-B76C-4DF3-B2DD-15149895742C}"/>
              </a:ext>
            </a:extLst>
          </p:cNvPr>
          <p:cNvSpPr>
            <a:spLocks noGrp="1"/>
          </p:cNvSpPr>
          <p:nvPr>
            <p:ph type="ftr" sz="quarter" idx="11"/>
          </p:nvPr>
        </p:nvSpPr>
        <p:spPr/>
        <p:txBody>
          <a:bodyPr/>
          <a:lstStyle/>
          <a:p>
            <a:endParaRPr lang="en-SI"/>
          </a:p>
        </p:txBody>
      </p:sp>
      <p:sp>
        <p:nvSpPr>
          <p:cNvPr id="7" name="Označba mesta številke diapozitiva 6">
            <a:extLst>
              <a:ext uri="{FF2B5EF4-FFF2-40B4-BE49-F238E27FC236}">
                <a16:creationId xmlns:a16="http://schemas.microsoft.com/office/drawing/2014/main" id="{64FAEC87-76B4-4816-803B-A096BDE4D096}"/>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271537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68CE57-676E-47DF-97B8-84E3C39E4ADB}"/>
              </a:ext>
            </a:extLst>
          </p:cNvPr>
          <p:cNvSpPr>
            <a:spLocks noGrp="1"/>
          </p:cNvSpPr>
          <p:nvPr>
            <p:ph type="title"/>
          </p:nvPr>
        </p:nvSpPr>
        <p:spPr>
          <a:xfrm>
            <a:off x="839788" y="365125"/>
            <a:ext cx="10515600" cy="1325563"/>
          </a:xfrm>
        </p:spPr>
        <p:txBody>
          <a:bodyPr/>
          <a:lstStyle/>
          <a:p>
            <a:r>
              <a:rPr lang="sl-SI"/>
              <a:t>Kliknite, če želite urediti slog naslova matrice</a:t>
            </a:r>
            <a:endParaRPr lang="en-SI"/>
          </a:p>
        </p:txBody>
      </p:sp>
      <p:sp>
        <p:nvSpPr>
          <p:cNvPr id="3" name="Označba mesta besedila 2">
            <a:extLst>
              <a:ext uri="{FF2B5EF4-FFF2-40B4-BE49-F238E27FC236}">
                <a16:creationId xmlns:a16="http://schemas.microsoft.com/office/drawing/2014/main" id="{F2C98AD7-FE54-46BC-994A-15734D53C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4F162AA-9853-419B-A6FA-2C437CCEDBD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5" name="Označba mesta besedila 4">
            <a:extLst>
              <a:ext uri="{FF2B5EF4-FFF2-40B4-BE49-F238E27FC236}">
                <a16:creationId xmlns:a16="http://schemas.microsoft.com/office/drawing/2014/main" id="{58129C5D-9EE6-413B-8F0D-29290DA39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D62E52B-F731-4A02-B739-559816B990B3}"/>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7" name="Označba mesta datuma 6">
            <a:extLst>
              <a:ext uri="{FF2B5EF4-FFF2-40B4-BE49-F238E27FC236}">
                <a16:creationId xmlns:a16="http://schemas.microsoft.com/office/drawing/2014/main" id="{2617B181-1C4A-4614-85C9-0B9EB1FC2224}"/>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8" name="Označba mesta noge 7">
            <a:extLst>
              <a:ext uri="{FF2B5EF4-FFF2-40B4-BE49-F238E27FC236}">
                <a16:creationId xmlns:a16="http://schemas.microsoft.com/office/drawing/2014/main" id="{4ECA0E86-4E77-47C4-A423-55A64533A8D4}"/>
              </a:ext>
            </a:extLst>
          </p:cNvPr>
          <p:cNvSpPr>
            <a:spLocks noGrp="1"/>
          </p:cNvSpPr>
          <p:nvPr>
            <p:ph type="ftr" sz="quarter" idx="11"/>
          </p:nvPr>
        </p:nvSpPr>
        <p:spPr/>
        <p:txBody>
          <a:bodyPr/>
          <a:lstStyle/>
          <a:p>
            <a:endParaRPr lang="en-SI"/>
          </a:p>
        </p:txBody>
      </p:sp>
      <p:sp>
        <p:nvSpPr>
          <p:cNvPr id="9" name="Označba mesta številke diapozitiva 8">
            <a:extLst>
              <a:ext uri="{FF2B5EF4-FFF2-40B4-BE49-F238E27FC236}">
                <a16:creationId xmlns:a16="http://schemas.microsoft.com/office/drawing/2014/main" id="{8B9DAC1D-1790-4E2B-9C61-4C8551692AAE}"/>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89723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1231CC-EB0C-4582-9E0C-90CE033B31D9}"/>
              </a:ext>
            </a:extLst>
          </p:cNvPr>
          <p:cNvSpPr>
            <a:spLocks noGrp="1"/>
          </p:cNvSpPr>
          <p:nvPr>
            <p:ph type="title"/>
          </p:nvPr>
        </p:nvSpPr>
        <p:spPr/>
        <p:txBody>
          <a:bodyPr/>
          <a:lstStyle/>
          <a:p>
            <a:r>
              <a:rPr lang="sl-SI"/>
              <a:t>Kliknite, če želite urediti slog naslova matrice</a:t>
            </a:r>
            <a:endParaRPr lang="en-SI"/>
          </a:p>
        </p:txBody>
      </p:sp>
      <p:sp>
        <p:nvSpPr>
          <p:cNvPr id="3" name="Označba mesta datuma 2">
            <a:extLst>
              <a:ext uri="{FF2B5EF4-FFF2-40B4-BE49-F238E27FC236}">
                <a16:creationId xmlns:a16="http://schemas.microsoft.com/office/drawing/2014/main" id="{680F5A4A-4469-4346-B2A2-0A4846811B52}"/>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4" name="Označba mesta noge 3">
            <a:extLst>
              <a:ext uri="{FF2B5EF4-FFF2-40B4-BE49-F238E27FC236}">
                <a16:creationId xmlns:a16="http://schemas.microsoft.com/office/drawing/2014/main" id="{616691B3-8770-4626-A694-0ECFF0BE8B26}"/>
              </a:ext>
            </a:extLst>
          </p:cNvPr>
          <p:cNvSpPr>
            <a:spLocks noGrp="1"/>
          </p:cNvSpPr>
          <p:nvPr>
            <p:ph type="ftr" sz="quarter" idx="11"/>
          </p:nvPr>
        </p:nvSpPr>
        <p:spPr/>
        <p:txBody>
          <a:bodyPr/>
          <a:lstStyle/>
          <a:p>
            <a:endParaRPr lang="en-SI"/>
          </a:p>
        </p:txBody>
      </p:sp>
      <p:sp>
        <p:nvSpPr>
          <p:cNvPr id="5" name="Označba mesta številke diapozitiva 4">
            <a:extLst>
              <a:ext uri="{FF2B5EF4-FFF2-40B4-BE49-F238E27FC236}">
                <a16:creationId xmlns:a16="http://schemas.microsoft.com/office/drawing/2014/main" id="{7AF6E088-48B1-4A29-BD75-389B18D0D8C5}"/>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93661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F9B720A1-0AA6-4EE3-83DC-0EFBC415EE8C}"/>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3" name="Označba mesta noge 2">
            <a:extLst>
              <a:ext uri="{FF2B5EF4-FFF2-40B4-BE49-F238E27FC236}">
                <a16:creationId xmlns:a16="http://schemas.microsoft.com/office/drawing/2014/main" id="{BCD33CBD-580C-4200-9254-C2CFD9C023F1}"/>
              </a:ext>
            </a:extLst>
          </p:cNvPr>
          <p:cNvSpPr>
            <a:spLocks noGrp="1"/>
          </p:cNvSpPr>
          <p:nvPr>
            <p:ph type="ftr" sz="quarter" idx="11"/>
          </p:nvPr>
        </p:nvSpPr>
        <p:spPr/>
        <p:txBody>
          <a:bodyPr/>
          <a:lstStyle/>
          <a:p>
            <a:endParaRPr lang="en-SI"/>
          </a:p>
        </p:txBody>
      </p:sp>
      <p:sp>
        <p:nvSpPr>
          <p:cNvPr id="4" name="Označba mesta številke diapozitiva 3">
            <a:extLst>
              <a:ext uri="{FF2B5EF4-FFF2-40B4-BE49-F238E27FC236}">
                <a16:creationId xmlns:a16="http://schemas.microsoft.com/office/drawing/2014/main" id="{C5750525-6EA7-4791-BA6B-80CC19854528}"/>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231449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89B1B4-00F1-41DB-AE14-210FF70EB59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SI"/>
          </a:p>
        </p:txBody>
      </p:sp>
      <p:sp>
        <p:nvSpPr>
          <p:cNvPr id="3" name="Označba mesta vsebine 2">
            <a:extLst>
              <a:ext uri="{FF2B5EF4-FFF2-40B4-BE49-F238E27FC236}">
                <a16:creationId xmlns:a16="http://schemas.microsoft.com/office/drawing/2014/main" id="{CCCE9212-28C8-46AD-BA89-9FBD48EBF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4" name="Označba mesta besedila 3">
            <a:extLst>
              <a:ext uri="{FF2B5EF4-FFF2-40B4-BE49-F238E27FC236}">
                <a16:creationId xmlns:a16="http://schemas.microsoft.com/office/drawing/2014/main" id="{A8E09BC1-F941-464F-B0A4-B22555AFB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8DFE44B-0B6E-4F91-B8E6-B773430882A3}"/>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6" name="Označba mesta noge 5">
            <a:extLst>
              <a:ext uri="{FF2B5EF4-FFF2-40B4-BE49-F238E27FC236}">
                <a16:creationId xmlns:a16="http://schemas.microsoft.com/office/drawing/2014/main" id="{ACCCFD13-C318-427A-B9D7-F7E0DFAC63F8}"/>
              </a:ext>
            </a:extLst>
          </p:cNvPr>
          <p:cNvSpPr>
            <a:spLocks noGrp="1"/>
          </p:cNvSpPr>
          <p:nvPr>
            <p:ph type="ftr" sz="quarter" idx="11"/>
          </p:nvPr>
        </p:nvSpPr>
        <p:spPr/>
        <p:txBody>
          <a:bodyPr/>
          <a:lstStyle/>
          <a:p>
            <a:endParaRPr lang="en-SI"/>
          </a:p>
        </p:txBody>
      </p:sp>
      <p:sp>
        <p:nvSpPr>
          <p:cNvPr id="7" name="Označba mesta številke diapozitiva 6">
            <a:extLst>
              <a:ext uri="{FF2B5EF4-FFF2-40B4-BE49-F238E27FC236}">
                <a16:creationId xmlns:a16="http://schemas.microsoft.com/office/drawing/2014/main" id="{3A261D32-A22D-48D1-944B-9966D32D58CD}"/>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198426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24A673-8D7B-40D9-BC0F-0E1CCD6F1B8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SI"/>
          </a:p>
        </p:txBody>
      </p:sp>
      <p:sp>
        <p:nvSpPr>
          <p:cNvPr id="3" name="Označba mesta slike 2">
            <a:extLst>
              <a:ext uri="{FF2B5EF4-FFF2-40B4-BE49-F238E27FC236}">
                <a16:creationId xmlns:a16="http://schemas.microsoft.com/office/drawing/2014/main" id="{1CE57FFD-9BD1-4749-8FF0-B8D5BAC65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Označba mesta besedila 3">
            <a:extLst>
              <a:ext uri="{FF2B5EF4-FFF2-40B4-BE49-F238E27FC236}">
                <a16:creationId xmlns:a16="http://schemas.microsoft.com/office/drawing/2014/main" id="{F1678F64-D8EE-4F02-8BA0-1421F6B35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0AFD452-9012-4E05-BA7C-D3ECFF47BF58}"/>
              </a:ext>
            </a:extLst>
          </p:cNvPr>
          <p:cNvSpPr>
            <a:spLocks noGrp="1"/>
          </p:cNvSpPr>
          <p:nvPr>
            <p:ph type="dt" sz="half" idx="10"/>
          </p:nvPr>
        </p:nvSpPr>
        <p:spPr/>
        <p:txBody>
          <a:bodyPr/>
          <a:lstStyle/>
          <a:p>
            <a:fld id="{C167C27B-E2FE-4D2A-B35B-7751C5776D00}" type="datetimeFigureOut">
              <a:rPr lang="en-SI" smtClean="0"/>
              <a:t>05/19/2021</a:t>
            </a:fld>
            <a:endParaRPr lang="en-SI"/>
          </a:p>
        </p:txBody>
      </p:sp>
      <p:sp>
        <p:nvSpPr>
          <p:cNvPr id="6" name="Označba mesta noge 5">
            <a:extLst>
              <a:ext uri="{FF2B5EF4-FFF2-40B4-BE49-F238E27FC236}">
                <a16:creationId xmlns:a16="http://schemas.microsoft.com/office/drawing/2014/main" id="{1CB17AA4-6D08-4220-A568-9BF64BF1D9C5}"/>
              </a:ext>
            </a:extLst>
          </p:cNvPr>
          <p:cNvSpPr>
            <a:spLocks noGrp="1"/>
          </p:cNvSpPr>
          <p:nvPr>
            <p:ph type="ftr" sz="quarter" idx="11"/>
          </p:nvPr>
        </p:nvSpPr>
        <p:spPr/>
        <p:txBody>
          <a:bodyPr/>
          <a:lstStyle/>
          <a:p>
            <a:endParaRPr lang="en-SI"/>
          </a:p>
        </p:txBody>
      </p:sp>
      <p:sp>
        <p:nvSpPr>
          <p:cNvPr id="7" name="Označba mesta številke diapozitiva 6">
            <a:extLst>
              <a:ext uri="{FF2B5EF4-FFF2-40B4-BE49-F238E27FC236}">
                <a16:creationId xmlns:a16="http://schemas.microsoft.com/office/drawing/2014/main" id="{AACD4514-0A44-4214-B966-0C0A52C93E44}"/>
              </a:ext>
            </a:extLst>
          </p:cNvPr>
          <p:cNvSpPr>
            <a:spLocks noGrp="1"/>
          </p:cNvSpPr>
          <p:nvPr>
            <p:ph type="sldNum" sz="quarter" idx="12"/>
          </p:nvPr>
        </p:nvSpPr>
        <p:spPr/>
        <p:txBody>
          <a:bodyPr/>
          <a:lstStyle/>
          <a:p>
            <a:fld id="{C3F3EEFF-1281-4464-912C-1C1F238E6031}" type="slidenum">
              <a:rPr lang="en-SI" smtClean="0"/>
              <a:t>‹#›</a:t>
            </a:fld>
            <a:endParaRPr lang="en-SI"/>
          </a:p>
        </p:txBody>
      </p:sp>
    </p:spTree>
    <p:extLst>
      <p:ext uri="{BB962C8B-B14F-4D97-AF65-F5344CB8AC3E}">
        <p14:creationId xmlns:p14="http://schemas.microsoft.com/office/powerpoint/2010/main" val="376353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72CCAA3E-9919-4AAC-9137-A6968A64E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SI"/>
          </a:p>
        </p:txBody>
      </p:sp>
      <p:sp>
        <p:nvSpPr>
          <p:cNvPr id="3" name="Označba mesta besedila 2">
            <a:extLst>
              <a:ext uri="{FF2B5EF4-FFF2-40B4-BE49-F238E27FC236}">
                <a16:creationId xmlns:a16="http://schemas.microsoft.com/office/drawing/2014/main" id="{9CB5388B-73AC-46BD-8783-8AB50E8A1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SI"/>
          </a:p>
        </p:txBody>
      </p:sp>
      <p:sp>
        <p:nvSpPr>
          <p:cNvPr id="4" name="Označba mesta datuma 3">
            <a:extLst>
              <a:ext uri="{FF2B5EF4-FFF2-40B4-BE49-F238E27FC236}">
                <a16:creationId xmlns:a16="http://schemas.microsoft.com/office/drawing/2014/main" id="{293EE8B7-675D-45A2-A8D8-C2BA4228C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7C27B-E2FE-4D2A-B35B-7751C5776D00}" type="datetimeFigureOut">
              <a:rPr lang="en-SI" smtClean="0"/>
              <a:t>05/19/2021</a:t>
            </a:fld>
            <a:endParaRPr lang="en-SI"/>
          </a:p>
        </p:txBody>
      </p:sp>
      <p:sp>
        <p:nvSpPr>
          <p:cNvPr id="5" name="Označba mesta noge 4">
            <a:extLst>
              <a:ext uri="{FF2B5EF4-FFF2-40B4-BE49-F238E27FC236}">
                <a16:creationId xmlns:a16="http://schemas.microsoft.com/office/drawing/2014/main" id="{EAD81472-951C-4D43-AB09-8E9CF6987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Označba mesta številke diapozitiva 5">
            <a:extLst>
              <a:ext uri="{FF2B5EF4-FFF2-40B4-BE49-F238E27FC236}">
                <a16:creationId xmlns:a16="http://schemas.microsoft.com/office/drawing/2014/main" id="{406344BE-BF46-4C30-818D-635B8B054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3EEFF-1281-4464-912C-1C1F238E6031}" type="slidenum">
              <a:rPr lang="en-SI" smtClean="0"/>
              <a:t>‹#›</a:t>
            </a:fld>
            <a:endParaRPr lang="en-SI"/>
          </a:p>
        </p:txBody>
      </p:sp>
    </p:spTree>
    <p:extLst>
      <p:ext uri="{BB962C8B-B14F-4D97-AF65-F5344CB8AC3E}">
        <p14:creationId xmlns:p14="http://schemas.microsoft.com/office/powerpoint/2010/main" val="203575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orldbeeday.org/si/o-projektu/projekt.html" TargetMode="External"/><Relationship Id="rId2" Type="http://schemas.openxmlformats.org/officeDocument/2006/relationships/hyperlink" Target="https://www.worldbeeday.org/si/ali-ste-vedeli.html"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worldbeeday.org/si/praznujmo-dan-cebel.html" TargetMode="External"/><Relationship Id="rId4" Type="http://schemas.openxmlformats.org/officeDocument/2006/relationships/hyperlink" Target="https://www.worldbeeday.org/si/o-projektu/zakaj-slovenija.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czs.si/content/SDC" TargetMode="External"/><Relationship Id="rId2" Type="http://schemas.openxmlformats.org/officeDocument/2006/relationships/hyperlink" Target="https://www.slovenia.info/s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vlada.s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zs.si/" TargetMode="External"/><Relationship Id="rId7" Type="http://schemas.openxmlformats.org/officeDocument/2006/relationships/image" Target="../media/image12.png"/><Relationship Id="rId2" Type="http://schemas.openxmlformats.org/officeDocument/2006/relationships/hyperlink" Target="http://mro.si/muzeji-in-zbirke/cebelarski-muzej/" TargetMode="External"/><Relationship Id="rId1" Type="http://schemas.openxmlformats.org/officeDocument/2006/relationships/slideLayout" Target="../slideLayouts/slideLayout2.xml"/><Relationship Id="rId6" Type="http://schemas.openxmlformats.org/officeDocument/2006/relationships/hyperlink" Target="http://www.apiturizem.si/" TargetMode="External"/><Relationship Id="rId5" Type="http://schemas.openxmlformats.org/officeDocument/2006/relationships/hyperlink" Target="http://www.czs.si/content/D11" TargetMode="External"/><Relationship Id="rId4" Type="http://schemas.openxmlformats.org/officeDocument/2006/relationships/hyperlink" Target="http://mro.si/poslikane-panjske-koncni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kranjska-cebela.si/Si/kranjska_cebela.php" TargetMode="External"/><Relationship Id="rId2" Type="http://schemas.openxmlformats.org/officeDocument/2006/relationships/hyperlink" Target="https://sl.wikipedia.org/wiki/Kranjska_%C4%8Debela"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zs.si/content/C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5400" b="1" dirty="0" smtClean="0"/>
              <a:t>20. MAJ – SVETOVNI DAN ČEBEL</a:t>
            </a:r>
            <a:endParaRPr lang="sl-SI" sz="5400" b="1" dirty="0"/>
          </a:p>
        </p:txBody>
      </p:sp>
      <p:pic>
        <p:nvPicPr>
          <p:cNvPr id="4" name="Označba mesta vsebine 3"/>
          <p:cNvPicPr>
            <a:picLocks noGrp="1" noChangeAspect="1"/>
          </p:cNvPicPr>
          <p:nvPr>
            <p:ph idx="1"/>
          </p:nvPr>
        </p:nvPicPr>
        <p:blipFill>
          <a:blip r:embed="rId2"/>
          <a:stretch>
            <a:fillRect/>
          </a:stretch>
        </p:blipFill>
        <p:spPr>
          <a:xfrm>
            <a:off x="303362" y="1690688"/>
            <a:ext cx="6858000" cy="4874014"/>
          </a:xfrm>
          <a:prstGeom prst="rect">
            <a:avLst/>
          </a:prstGeom>
          <a:ln>
            <a:noFill/>
          </a:ln>
          <a:effectLst>
            <a:softEdge rad="112500"/>
          </a:effectLst>
        </p:spPr>
      </p:pic>
      <p:pic>
        <p:nvPicPr>
          <p:cNvPr id="5" name="Slika 4"/>
          <p:cNvPicPr>
            <a:picLocks noChangeAspect="1"/>
          </p:cNvPicPr>
          <p:nvPr/>
        </p:nvPicPr>
        <p:blipFill>
          <a:blip r:embed="rId3"/>
          <a:stretch>
            <a:fillRect/>
          </a:stretch>
        </p:blipFill>
        <p:spPr>
          <a:xfrm>
            <a:off x="6096000" y="1690688"/>
            <a:ext cx="5746631" cy="4986157"/>
          </a:xfrm>
          <a:prstGeom prst="rect">
            <a:avLst/>
          </a:prstGeom>
          <a:ln>
            <a:noFill/>
          </a:ln>
          <a:effectLst>
            <a:softEdge rad="112500"/>
          </a:effectLst>
        </p:spPr>
      </p:pic>
    </p:spTree>
    <p:extLst>
      <p:ext uri="{BB962C8B-B14F-4D97-AF65-F5344CB8AC3E}">
        <p14:creationId xmlns:p14="http://schemas.microsoft.com/office/powerpoint/2010/main" val="421889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608F9E-08AE-49BD-8703-73D462692320}"/>
              </a:ext>
            </a:extLst>
          </p:cNvPr>
          <p:cNvSpPr>
            <a:spLocks noGrp="1"/>
          </p:cNvSpPr>
          <p:nvPr>
            <p:ph type="title"/>
          </p:nvPr>
        </p:nvSpPr>
        <p:spPr/>
        <p:txBody>
          <a:bodyPr/>
          <a:lstStyle/>
          <a:p>
            <a:r>
              <a:rPr lang="sl-SI" b="1" dirty="0" smtClean="0"/>
              <a:t>ZANIMIVOSTI</a:t>
            </a:r>
            <a:endParaRPr lang="en-SI" b="1" dirty="0"/>
          </a:p>
        </p:txBody>
      </p:sp>
      <p:sp>
        <p:nvSpPr>
          <p:cNvPr id="3" name="Označba mesta vsebine 2">
            <a:extLst>
              <a:ext uri="{FF2B5EF4-FFF2-40B4-BE49-F238E27FC236}">
                <a16:creationId xmlns:a16="http://schemas.microsoft.com/office/drawing/2014/main" id="{0EB20B61-BE7A-4584-94B7-1D2038B2E412}"/>
              </a:ext>
            </a:extLst>
          </p:cNvPr>
          <p:cNvSpPr>
            <a:spLocks noGrp="1"/>
          </p:cNvSpPr>
          <p:nvPr>
            <p:ph idx="1"/>
          </p:nvPr>
        </p:nvSpPr>
        <p:spPr/>
        <p:txBody>
          <a:bodyPr vert="horz" lIns="91440" tIns="45720" rIns="91440" bIns="45720" rtlCol="0" anchor="t">
            <a:normAutofit fontScale="85000" lnSpcReduction="20000"/>
          </a:bodyPr>
          <a:lstStyle/>
          <a:p>
            <a:r>
              <a:rPr lang="sl-SI" dirty="0"/>
              <a:t>Čebelja družina je velika kot majhno mesto. V njej živi od 30.000 do 60.000 čebel delavk, od 300 do 1.000 trotov in matica.</a:t>
            </a:r>
          </a:p>
          <a:p>
            <a:r>
              <a:rPr lang="sl-SI" dirty="0"/>
              <a:t>Čebelja matica je edina, ki leže jajčeca. Dnevno izleže tudi do 2.000 jajčec.</a:t>
            </a:r>
            <a:endParaRPr lang="sl-SI" dirty="0">
              <a:cs typeface="Calibri"/>
            </a:endParaRPr>
          </a:p>
          <a:p>
            <a:r>
              <a:rPr lang="sl-SI" dirty="0"/>
              <a:t>Medonosne čebele zamahnejo s krili 11.400-krat na minuto, zato slišimo značilno brenčanje. </a:t>
            </a:r>
            <a:endParaRPr lang="sl-SI" dirty="0">
              <a:cs typeface="Calibri"/>
            </a:endParaRPr>
          </a:p>
          <a:p>
            <a:r>
              <a:rPr lang="sl-SI" dirty="0"/>
              <a:t>Matica običajno živi od enega leta do štirih let, delavka poleti od šest do osem tednov ter od štiri do šest mesecev pozimi.</a:t>
            </a:r>
          </a:p>
          <a:p>
            <a:r>
              <a:rPr lang="sl-SI" dirty="0"/>
              <a:t>Medonosne čebele zime ne prespijo, ampak se stisnejo v zimsko gručo in se tako grejejo.</a:t>
            </a:r>
          </a:p>
          <a:p>
            <a:r>
              <a:rPr lang="sl-SI" dirty="0"/>
              <a:t>Aktivne ostanejo vso zimo. </a:t>
            </a:r>
            <a:endParaRPr lang="sl-SI" dirty="0">
              <a:cs typeface="Calibri"/>
            </a:endParaRPr>
          </a:p>
          <a:p>
            <a:r>
              <a:rPr lang="sl-SI" dirty="0"/>
              <a:t>Brez matice čebelja družina sčasoma umre. Če bi delavke trote prenehale hraniti, bi ti umrli od lakote.</a:t>
            </a:r>
          </a:p>
          <a:p>
            <a:r>
              <a:rPr lang="sl-SI" dirty="0"/>
              <a:t>Medonosne čebele so edina čebelja vrsta, ki po piku umre.</a:t>
            </a:r>
            <a:endParaRPr lang="en-SI" dirty="0"/>
          </a:p>
        </p:txBody>
      </p:sp>
    </p:spTree>
    <p:extLst>
      <p:ext uri="{BB962C8B-B14F-4D97-AF65-F5344CB8AC3E}">
        <p14:creationId xmlns:p14="http://schemas.microsoft.com/office/powerpoint/2010/main" val="249672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6000" b="1" dirty="0" smtClean="0"/>
              <a:t>PRAZNUJMO DAN ČEBEL!</a:t>
            </a:r>
            <a:endParaRPr lang="sl-SI" sz="6000" b="1" dirty="0"/>
          </a:p>
        </p:txBody>
      </p:sp>
      <p:pic>
        <p:nvPicPr>
          <p:cNvPr id="4" name="Označba mesta vsebine 3"/>
          <p:cNvPicPr>
            <a:picLocks noGrp="1" noChangeAspect="1"/>
          </p:cNvPicPr>
          <p:nvPr>
            <p:ph idx="1"/>
          </p:nvPr>
        </p:nvPicPr>
        <p:blipFill>
          <a:blip r:embed="rId2"/>
          <a:stretch>
            <a:fillRect/>
          </a:stretch>
        </p:blipFill>
        <p:spPr>
          <a:xfrm>
            <a:off x="1061885" y="1610691"/>
            <a:ext cx="10412360" cy="4917927"/>
          </a:xfrm>
          <a:prstGeom prst="rect">
            <a:avLst/>
          </a:prstGeom>
          <a:ln>
            <a:noFill/>
          </a:ln>
          <a:effectLst>
            <a:softEdge rad="112500"/>
          </a:effectLst>
        </p:spPr>
      </p:pic>
    </p:spTree>
    <p:extLst>
      <p:ext uri="{BB962C8B-B14F-4D97-AF65-F5344CB8AC3E}">
        <p14:creationId xmlns:p14="http://schemas.microsoft.com/office/powerpoint/2010/main" val="159890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Predstavitev so pripravili učenci šolskega novinarstva</a:t>
            </a:r>
            <a:endParaRPr lang="sl-SI" dirty="0"/>
          </a:p>
        </p:txBody>
      </p:sp>
      <p:sp>
        <p:nvSpPr>
          <p:cNvPr id="3" name="Označba mesta vsebine 2"/>
          <p:cNvSpPr>
            <a:spLocks noGrp="1"/>
          </p:cNvSpPr>
          <p:nvPr>
            <p:ph idx="1"/>
          </p:nvPr>
        </p:nvSpPr>
        <p:spPr/>
        <p:txBody>
          <a:bodyPr/>
          <a:lstStyle/>
          <a:p>
            <a:pPr marL="0" indent="0">
              <a:buNone/>
            </a:pPr>
            <a:r>
              <a:rPr lang="sl-SI" dirty="0"/>
              <a:t>VIR: </a:t>
            </a:r>
            <a:endParaRPr lang="sl-SI" dirty="0" smtClean="0"/>
          </a:p>
          <a:p>
            <a:r>
              <a:rPr lang="sl-SI" dirty="0" smtClean="0">
                <a:hlinkClick r:id="rId2"/>
              </a:rPr>
              <a:t>https</a:t>
            </a:r>
            <a:r>
              <a:rPr lang="sl-SI" dirty="0">
                <a:hlinkClick r:id="rId2"/>
              </a:rPr>
              <a:t>://</a:t>
            </a:r>
            <a:r>
              <a:rPr lang="sl-SI" dirty="0" smtClean="0">
                <a:hlinkClick r:id="rId2"/>
              </a:rPr>
              <a:t>www.worldbeeday.org/si/ali-ste-vedeli.html</a:t>
            </a:r>
            <a:endParaRPr lang="sl-SI" dirty="0" smtClean="0"/>
          </a:p>
          <a:p>
            <a:r>
              <a:rPr lang="sl-SI" dirty="0">
                <a:hlinkClick r:id="rId3"/>
              </a:rPr>
              <a:t>https://</a:t>
            </a:r>
            <a:r>
              <a:rPr lang="sl-SI" dirty="0" smtClean="0">
                <a:hlinkClick r:id="rId3"/>
              </a:rPr>
              <a:t>www.worldbeeday.org/si/o-projektu/projekt.html</a:t>
            </a:r>
            <a:endParaRPr lang="sl-SI" dirty="0" smtClean="0"/>
          </a:p>
          <a:p>
            <a:r>
              <a:rPr lang="sl-SI" dirty="0">
                <a:hlinkClick r:id="rId4"/>
              </a:rPr>
              <a:t>https://</a:t>
            </a:r>
            <a:r>
              <a:rPr lang="sl-SI" dirty="0" smtClean="0">
                <a:hlinkClick r:id="rId4"/>
              </a:rPr>
              <a:t>www.worldbeeday.org/si/o-projektu/zakaj-slovenija.html</a:t>
            </a:r>
            <a:endParaRPr lang="sl-SI" dirty="0" smtClean="0"/>
          </a:p>
          <a:p>
            <a:r>
              <a:rPr lang="sl-SI" dirty="0">
                <a:hlinkClick r:id="rId5"/>
              </a:rPr>
              <a:t>https://</a:t>
            </a:r>
            <a:r>
              <a:rPr lang="sl-SI" dirty="0" smtClean="0">
                <a:hlinkClick r:id="rId5"/>
              </a:rPr>
              <a:t>www.worldbeeday.org/si/praznujmo-dan-cebel.html</a:t>
            </a:r>
            <a:endParaRPr lang="sl-SI" dirty="0" smtClean="0"/>
          </a:p>
          <a:p>
            <a:endParaRPr lang="sl-SI" dirty="0"/>
          </a:p>
        </p:txBody>
      </p:sp>
      <p:pic>
        <p:nvPicPr>
          <p:cNvPr id="4" name="Slika 3"/>
          <p:cNvPicPr>
            <a:picLocks noChangeAspect="1"/>
          </p:cNvPicPr>
          <p:nvPr/>
        </p:nvPicPr>
        <p:blipFill>
          <a:blip r:embed="rId6"/>
          <a:stretch>
            <a:fillRect/>
          </a:stretch>
        </p:blipFill>
        <p:spPr>
          <a:xfrm>
            <a:off x="3510116" y="4572000"/>
            <a:ext cx="4218039" cy="2143432"/>
          </a:xfrm>
          <a:prstGeom prst="rect">
            <a:avLst/>
          </a:prstGeom>
          <a:ln>
            <a:noFill/>
          </a:ln>
          <a:effectLst>
            <a:softEdge rad="112500"/>
          </a:effectLst>
        </p:spPr>
      </p:pic>
    </p:spTree>
    <p:extLst>
      <p:ext uri="{BB962C8B-B14F-4D97-AF65-F5344CB8AC3E}">
        <p14:creationId xmlns:p14="http://schemas.microsoft.com/office/powerpoint/2010/main" val="364154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83458" y="168275"/>
            <a:ext cx="2762250" cy="1657350"/>
          </a:xfrm>
          <a:prstGeom prst="rect">
            <a:avLst/>
          </a:prstGeom>
          <a:ln>
            <a:noFill/>
          </a:ln>
          <a:effectLst>
            <a:softEdge rad="112500"/>
          </a:effectLst>
        </p:spPr>
      </p:pic>
      <p:sp>
        <p:nvSpPr>
          <p:cNvPr id="3" name="Označba mesta vsebine 2"/>
          <p:cNvSpPr>
            <a:spLocks noGrp="1"/>
          </p:cNvSpPr>
          <p:nvPr>
            <p:ph idx="1"/>
          </p:nvPr>
        </p:nvSpPr>
        <p:spPr/>
        <p:txBody>
          <a:bodyPr>
            <a:normAutofit/>
          </a:bodyPr>
          <a:lstStyle/>
          <a:p>
            <a:pPr marL="0" indent="0" algn="ctr">
              <a:buNone/>
            </a:pPr>
            <a:r>
              <a:rPr lang="sl-SI" sz="3600" dirty="0"/>
              <a:t>Slovenija je v okviru Organizacije Združenih narodov (OZN) predlagala, da se 20. maj razglasi za svetovni dan čebel. Po treh letih mednarodnih prizadevanj so države članice Združenih narodov 20. decembra 2017 soglasno potrdile predlog Slovenije in tako je 20. maj razglašen za svetovni dan čebel.</a:t>
            </a:r>
          </a:p>
        </p:txBody>
      </p:sp>
      <p:pic>
        <p:nvPicPr>
          <p:cNvPr id="5" name="Slika 4"/>
          <p:cNvPicPr>
            <a:picLocks noChangeAspect="1"/>
          </p:cNvPicPr>
          <p:nvPr/>
        </p:nvPicPr>
        <p:blipFill>
          <a:blip r:embed="rId3"/>
          <a:stretch>
            <a:fillRect/>
          </a:stretch>
        </p:blipFill>
        <p:spPr>
          <a:xfrm>
            <a:off x="454895" y="4681230"/>
            <a:ext cx="2619375" cy="1743075"/>
          </a:xfrm>
          <a:prstGeom prst="rect">
            <a:avLst/>
          </a:prstGeom>
          <a:ln>
            <a:noFill/>
          </a:ln>
          <a:effectLst>
            <a:softEdge rad="112500"/>
          </a:effectLst>
        </p:spPr>
      </p:pic>
      <p:pic>
        <p:nvPicPr>
          <p:cNvPr id="6" name="Slika 5"/>
          <p:cNvPicPr>
            <a:picLocks noChangeAspect="1"/>
          </p:cNvPicPr>
          <p:nvPr/>
        </p:nvPicPr>
        <p:blipFill>
          <a:blip r:embed="rId4"/>
          <a:stretch>
            <a:fillRect/>
          </a:stretch>
        </p:blipFill>
        <p:spPr>
          <a:xfrm>
            <a:off x="3676650" y="168275"/>
            <a:ext cx="2419350" cy="1686335"/>
          </a:xfrm>
          <a:prstGeom prst="rect">
            <a:avLst/>
          </a:prstGeom>
          <a:ln>
            <a:noFill/>
          </a:ln>
          <a:effectLst>
            <a:softEdge rad="112500"/>
          </a:effectLst>
        </p:spPr>
      </p:pic>
      <p:pic>
        <p:nvPicPr>
          <p:cNvPr id="7" name="Slika 6"/>
          <p:cNvPicPr>
            <a:picLocks noChangeAspect="1"/>
          </p:cNvPicPr>
          <p:nvPr/>
        </p:nvPicPr>
        <p:blipFill>
          <a:blip r:embed="rId5"/>
          <a:stretch>
            <a:fillRect/>
          </a:stretch>
        </p:blipFill>
        <p:spPr>
          <a:xfrm>
            <a:off x="6550742" y="168275"/>
            <a:ext cx="2271405" cy="1689152"/>
          </a:xfrm>
          <a:prstGeom prst="rect">
            <a:avLst/>
          </a:prstGeom>
          <a:ln>
            <a:noFill/>
          </a:ln>
          <a:effectLst>
            <a:softEdge rad="112500"/>
          </a:effectLst>
        </p:spPr>
      </p:pic>
      <p:pic>
        <p:nvPicPr>
          <p:cNvPr id="8" name="Slika 7"/>
          <p:cNvPicPr>
            <a:picLocks noChangeAspect="1"/>
          </p:cNvPicPr>
          <p:nvPr/>
        </p:nvPicPr>
        <p:blipFill>
          <a:blip r:embed="rId6"/>
          <a:stretch>
            <a:fillRect/>
          </a:stretch>
        </p:blipFill>
        <p:spPr>
          <a:xfrm>
            <a:off x="9117730" y="168275"/>
            <a:ext cx="2619375" cy="1743075"/>
          </a:xfrm>
          <a:prstGeom prst="rect">
            <a:avLst/>
          </a:prstGeom>
          <a:ln>
            <a:noFill/>
          </a:ln>
          <a:effectLst>
            <a:softEdge rad="112500"/>
          </a:effectLst>
        </p:spPr>
      </p:pic>
      <p:pic>
        <p:nvPicPr>
          <p:cNvPr id="9" name="Slika 8"/>
          <p:cNvPicPr>
            <a:picLocks noChangeAspect="1"/>
          </p:cNvPicPr>
          <p:nvPr/>
        </p:nvPicPr>
        <p:blipFill>
          <a:blip r:embed="rId7"/>
          <a:stretch>
            <a:fillRect/>
          </a:stretch>
        </p:blipFill>
        <p:spPr>
          <a:xfrm>
            <a:off x="8724900" y="4681230"/>
            <a:ext cx="2628900" cy="1743075"/>
          </a:xfrm>
          <a:prstGeom prst="rect">
            <a:avLst/>
          </a:prstGeom>
          <a:ln>
            <a:noFill/>
          </a:ln>
          <a:effectLst>
            <a:softEdge rad="112500"/>
          </a:effectLst>
        </p:spPr>
      </p:pic>
      <p:pic>
        <p:nvPicPr>
          <p:cNvPr id="10" name="Slika 9"/>
          <p:cNvPicPr>
            <a:picLocks noChangeAspect="1"/>
          </p:cNvPicPr>
          <p:nvPr/>
        </p:nvPicPr>
        <p:blipFill>
          <a:blip r:embed="rId8"/>
          <a:stretch>
            <a:fillRect/>
          </a:stretch>
        </p:blipFill>
        <p:spPr>
          <a:xfrm>
            <a:off x="4702277" y="4866969"/>
            <a:ext cx="2121310" cy="1557336"/>
          </a:xfrm>
          <a:prstGeom prst="rect">
            <a:avLst/>
          </a:prstGeom>
          <a:ln>
            <a:noFill/>
          </a:ln>
          <a:effectLst>
            <a:softEdge rad="112500"/>
          </a:effectLst>
        </p:spPr>
      </p:pic>
    </p:spTree>
    <p:extLst>
      <p:ext uri="{BB962C8B-B14F-4D97-AF65-F5344CB8AC3E}">
        <p14:creationId xmlns:p14="http://schemas.microsoft.com/office/powerpoint/2010/main" val="137508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6000" b="1" dirty="0" smtClean="0"/>
              <a:t>ZAKAJ SLOVENIJA?</a:t>
            </a:r>
            <a:endParaRPr lang="sl-SI" sz="6000" b="1" dirty="0"/>
          </a:p>
        </p:txBody>
      </p:sp>
      <p:sp>
        <p:nvSpPr>
          <p:cNvPr id="3" name="Označba mesta vsebine 2"/>
          <p:cNvSpPr>
            <a:spLocks noGrp="1"/>
          </p:cNvSpPr>
          <p:nvPr>
            <p:ph idx="1"/>
          </p:nvPr>
        </p:nvSpPr>
        <p:spPr/>
        <p:txBody>
          <a:bodyPr>
            <a:normAutofit fontScale="92500" lnSpcReduction="10000"/>
          </a:bodyPr>
          <a:lstStyle/>
          <a:p>
            <a:pPr marL="0" indent="0" algn="ctr">
              <a:buNone/>
            </a:pPr>
            <a:r>
              <a:rPr lang="sl-SI" dirty="0">
                <a:solidFill>
                  <a:schemeClr val="tx1">
                    <a:lumMod val="95000"/>
                    <a:lumOff val="5000"/>
                  </a:schemeClr>
                </a:solidFill>
              </a:rPr>
              <a:t>Slovenci smo čebelarski narod, čebelarjenje ima v Sloveniji poseben status kmetijske dejavnosti. V </a:t>
            </a:r>
            <a:r>
              <a:rPr lang="sl-SI" dirty="0">
                <a:solidFill>
                  <a:schemeClr val="tx1">
                    <a:lumMod val="95000"/>
                    <a:lumOff val="5000"/>
                  </a:schemeClr>
                </a:solidFill>
                <a:hlinkClick r:id="rId2"/>
              </a:rPr>
              <a:t>Sloveniji</a:t>
            </a:r>
            <a:r>
              <a:rPr lang="sl-SI" dirty="0">
                <a:solidFill>
                  <a:schemeClr val="tx1">
                    <a:lumMod val="95000"/>
                    <a:lumOff val="5000"/>
                  </a:schemeClr>
                </a:solidFill>
              </a:rPr>
              <a:t> je zato zavedanje o pomenu čebel in skrbi zanje na visoki ravni.</a:t>
            </a:r>
          </a:p>
          <a:p>
            <a:pPr marL="0" indent="0" algn="ctr">
              <a:buNone/>
            </a:pPr>
            <a:r>
              <a:rPr lang="sl-SI" dirty="0">
                <a:solidFill>
                  <a:schemeClr val="tx1">
                    <a:lumMod val="95000"/>
                    <a:lumOff val="5000"/>
                  </a:schemeClr>
                </a:solidFill>
                <a:hlinkClick r:id="rId3"/>
              </a:rPr>
              <a:t>Čebelarska zveza Slovenije</a:t>
            </a:r>
            <a:r>
              <a:rPr lang="sl-SI" dirty="0">
                <a:solidFill>
                  <a:schemeClr val="tx1">
                    <a:lumMod val="95000"/>
                    <a:lumOff val="5000"/>
                  </a:schemeClr>
                </a:solidFill>
              </a:rPr>
              <a:t> je v preteklosti začela z več projekti, kot so medeni zajtrk, čebelarski krožki in sajenje medovitih rastlin, ki jih je javnost dobro sprejeta. Leta 2014 je dala pobudo za razglasitev svetovnega dneva čebel.</a:t>
            </a:r>
          </a:p>
          <a:p>
            <a:pPr marL="0" indent="0" algn="ctr">
              <a:buNone/>
            </a:pPr>
            <a:r>
              <a:rPr lang="sl-SI" dirty="0">
                <a:solidFill>
                  <a:schemeClr val="tx1">
                    <a:lumMod val="95000"/>
                    <a:lumOff val="5000"/>
                  </a:schemeClr>
                </a:solidFill>
              </a:rPr>
              <a:t>Ob zavedanju pomena ohranjanja čebel in čebelarstva, se je </a:t>
            </a:r>
            <a:r>
              <a:rPr lang="sl-SI" dirty="0">
                <a:solidFill>
                  <a:schemeClr val="tx1">
                    <a:lumMod val="95000"/>
                    <a:lumOff val="5000"/>
                  </a:schemeClr>
                </a:solidFill>
                <a:hlinkClick r:id="rId4"/>
              </a:rPr>
              <a:t>Vlada Republike Slovenije</a:t>
            </a:r>
            <a:r>
              <a:rPr lang="sl-SI" dirty="0">
                <a:solidFill>
                  <a:schemeClr val="tx1">
                    <a:lumMod val="95000"/>
                    <a:lumOff val="5000"/>
                  </a:schemeClr>
                </a:solidFill>
              </a:rPr>
              <a:t> odločila, da podpre projekt svetovni dan čebel in se s tem zavezala, da bo izvedla vse formalne postopke za praznovanje tega dne.</a:t>
            </a:r>
          </a:p>
          <a:p>
            <a:pPr marL="0" indent="0" algn="ctr">
              <a:buNone/>
            </a:pPr>
            <a:r>
              <a:rPr lang="sl-SI" dirty="0">
                <a:solidFill>
                  <a:schemeClr val="tx1">
                    <a:lumMod val="95000"/>
                    <a:lumOff val="5000"/>
                  </a:schemeClr>
                </a:solidFill>
              </a:rPr>
              <a:t>Slovenija je bila med prvimi v EU, ki je leta 2011 na svojem območju prepovedala uporabo določenih pesticidov, nevarnih za čebele.</a:t>
            </a:r>
          </a:p>
          <a:p>
            <a:endParaRPr lang="sl-SI" dirty="0"/>
          </a:p>
        </p:txBody>
      </p:sp>
      <p:pic>
        <p:nvPicPr>
          <p:cNvPr id="4" name="Slika 3"/>
          <p:cNvPicPr>
            <a:picLocks noChangeAspect="1"/>
          </p:cNvPicPr>
          <p:nvPr/>
        </p:nvPicPr>
        <p:blipFill>
          <a:blip r:embed="rId5"/>
          <a:stretch>
            <a:fillRect/>
          </a:stretch>
        </p:blipFill>
        <p:spPr>
          <a:xfrm>
            <a:off x="8898192" y="42572"/>
            <a:ext cx="2917723" cy="1783053"/>
          </a:xfrm>
          <a:prstGeom prst="rect">
            <a:avLst/>
          </a:prstGeom>
          <a:ln>
            <a:noFill/>
          </a:ln>
          <a:effectLst>
            <a:softEdge rad="112500"/>
          </a:effectLst>
        </p:spPr>
      </p:pic>
      <p:pic>
        <p:nvPicPr>
          <p:cNvPr id="5" name="Slika 4"/>
          <p:cNvPicPr>
            <a:picLocks noChangeAspect="1"/>
          </p:cNvPicPr>
          <p:nvPr/>
        </p:nvPicPr>
        <p:blipFill>
          <a:blip r:embed="rId6"/>
          <a:stretch>
            <a:fillRect/>
          </a:stretch>
        </p:blipFill>
        <p:spPr>
          <a:xfrm>
            <a:off x="258098" y="96649"/>
            <a:ext cx="2740741" cy="1674898"/>
          </a:xfrm>
          <a:prstGeom prst="rect">
            <a:avLst/>
          </a:prstGeom>
          <a:ln>
            <a:noFill/>
          </a:ln>
          <a:effectLst>
            <a:softEdge rad="112500"/>
          </a:effectLst>
        </p:spPr>
      </p:pic>
    </p:spTree>
    <p:extLst>
      <p:ext uri="{BB962C8B-B14F-4D97-AF65-F5344CB8AC3E}">
        <p14:creationId xmlns:p14="http://schemas.microsoft.com/office/powerpoint/2010/main" val="367316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6000" b="1" dirty="0" smtClean="0"/>
              <a:t>ČEBELARSTVO V SLOVENIJI</a:t>
            </a:r>
            <a:endParaRPr lang="sl-SI" sz="6000" b="1" dirty="0"/>
          </a:p>
        </p:txBody>
      </p:sp>
      <p:sp>
        <p:nvSpPr>
          <p:cNvPr id="3" name="Označba mesta vsebine 2"/>
          <p:cNvSpPr>
            <a:spLocks noGrp="1"/>
          </p:cNvSpPr>
          <p:nvPr>
            <p:ph idx="1"/>
          </p:nvPr>
        </p:nvSpPr>
        <p:spPr>
          <a:xfrm>
            <a:off x="838200" y="1563329"/>
            <a:ext cx="10515600" cy="5093110"/>
          </a:xfrm>
        </p:spPr>
        <p:txBody>
          <a:bodyPr>
            <a:normAutofit fontScale="77500" lnSpcReduction="20000"/>
          </a:bodyPr>
          <a:lstStyle/>
          <a:p>
            <a:pPr marL="0" indent="0" algn="ctr">
              <a:buNone/>
            </a:pPr>
            <a:r>
              <a:rPr lang="sl-SI" sz="3100" dirty="0" smtClean="0"/>
              <a:t>V </a:t>
            </a:r>
            <a:r>
              <a:rPr lang="sl-SI" sz="3100" dirty="0"/>
              <a:t>Sloveniji je čebelarstvo pomembna kmetijska dejavnost, ki ima dolgo in bogato tradicijo.</a:t>
            </a:r>
          </a:p>
          <a:p>
            <a:pPr marL="0" indent="0" algn="ctr">
              <a:buNone/>
            </a:pPr>
            <a:r>
              <a:rPr lang="sl-SI" sz="3100" dirty="0"/>
              <a:t>Slovenci smo čebelarski narod, več kot 10.000 Slovencev oziroma vsak 200. Slovenec čebelari.</a:t>
            </a:r>
          </a:p>
          <a:p>
            <a:pPr marL="0" indent="0" algn="ctr">
              <a:buNone/>
            </a:pPr>
            <a:r>
              <a:rPr lang="sl-SI" sz="3100" dirty="0"/>
              <a:t>Zato tudi nič presenetljivega, da imamo Slovenci v Radovljici svoj </a:t>
            </a:r>
            <a:r>
              <a:rPr lang="sl-SI" sz="3100" dirty="0">
                <a:hlinkClick r:id="rId2"/>
              </a:rPr>
              <a:t>Čebelarski muzej</a:t>
            </a:r>
            <a:r>
              <a:rPr lang="sl-SI" sz="3100" dirty="0"/>
              <a:t>, slovenski čebelarji pa se na lokalni ravni povezujejo v lokalna društva, ki delujejo v okviru </a:t>
            </a:r>
            <a:r>
              <a:rPr lang="sl-SI" sz="3100" dirty="0">
                <a:hlinkClick r:id="rId3"/>
              </a:rPr>
              <a:t>Čebelarske zveze Slovenije</a:t>
            </a:r>
            <a:r>
              <a:rPr lang="sl-SI" sz="3100" dirty="0"/>
              <a:t>.</a:t>
            </a:r>
          </a:p>
          <a:p>
            <a:pPr marL="0" indent="0" algn="ctr">
              <a:buNone/>
            </a:pPr>
            <a:r>
              <a:rPr lang="sl-SI" sz="3100" dirty="0"/>
              <a:t>Čebelarstvo v Sloveniji uživa mednarodno priznanje zaradi svojih posebnosti, kot so </a:t>
            </a:r>
            <a:r>
              <a:rPr lang="sl-SI" sz="3100" dirty="0">
                <a:hlinkClick r:id="rId4"/>
              </a:rPr>
              <a:t>edinstvene panjske končnice</a:t>
            </a:r>
            <a:r>
              <a:rPr lang="sl-SI" sz="3100" dirty="0"/>
              <a:t> in </a:t>
            </a:r>
            <a:r>
              <a:rPr lang="sl-SI" sz="3100" dirty="0">
                <a:hlinkClick r:id="rId5"/>
              </a:rPr>
              <a:t>tradicionalni panji</a:t>
            </a:r>
            <a:r>
              <a:rPr lang="sl-SI" sz="3100" dirty="0"/>
              <a:t>.</a:t>
            </a:r>
          </a:p>
          <a:p>
            <a:pPr marL="0" indent="0" algn="ctr">
              <a:buNone/>
            </a:pPr>
            <a:r>
              <a:rPr lang="sl-SI" sz="3100" dirty="0"/>
              <a:t>Sredi 18. stoletja so se pojavili edinstveni pobarvani leseni čebelji panji z motivi ljudskega pripovedništva, </a:t>
            </a:r>
            <a:r>
              <a:rPr lang="sl-SI" sz="3100" dirty="0" err="1"/>
              <a:t>t.i</a:t>
            </a:r>
            <a:r>
              <a:rPr lang="sl-SI" sz="3100" dirty="0"/>
              <a:t>. panjske končnice. Te prave galerije ljudske umetnosti na prostem pomagajo čebelam pri orientaciji, čebelarjem pa so v pomoč pri ločevanju med čebeljimi družinami.</a:t>
            </a:r>
          </a:p>
          <a:p>
            <a:pPr marL="0" indent="0" algn="ctr">
              <a:buNone/>
            </a:pPr>
            <a:r>
              <a:rPr lang="sl-SI" sz="3100" dirty="0"/>
              <a:t>Večina slovenskih čebelarjev za čebelarjenje uporablja tradicionalni panj, </a:t>
            </a:r>
            <a:r>
              <a:rPr lang="sl-SI" sz="3100" dirty="0" err="1"/>
              <a:t>t.i</a:t>
            </a:r>
            <a:r>
              <a:rPr lang="sl-SI" sz="3100" dirty="0"/>
              <a:t>. panj AŽ, ki se je razvil pred več kot sto leti.</a:t>
            </a:r>
          </a:p>
          <a:p>
            <a:pPr marL="0" indent="0" algn="ctr">
              <a:buNone/>
            </a:pPr>
            <a:r>
              <a:rPr lang="sl-SI" sz="3100" dirty="0"/>
              <a:t>Tradicijo čebelarjenja so slovenski čebelarji nadgradili v </a:t>
            </a:r>
            <a:r>
              <a:rPr lang="sl-SI" sz="3100" dirty="0">
                <a:hlinkClick r:id="rId6"/>
              </a:rPr>
              <a:t>čebelarski turizem</a:t>
            </a:r>
            <a:r>
              <a:rPr lang="sl-SI" sz="3100" dirty="0"/>
              <a:t>.</a:t>
            </a:r>
          </a:p>
          <a:p>
            <a:endParaRPr lang="sl-SI" dirty="0"/>
          </a:p>
        </p:txBody>
      </p:sp>
      <p:pic>
        <p:nvPicPr>
          <p:cNvPr id="4" name="Slika 3"/>
          <p:cNvPicPr>
            <a:picLocks noChangeAspect="1"/>
          </p:cNvPicPr>
          <p:nvPr/>
        </p:nvPicPr>
        <p:blipFill>
          <a:blip r:embed="rId7"/>
          <a:stretch>
            <a:fillRect/>
          </a:stretch>
        </p:blipFill>
        <p:spPr>
          <a:xfrm>
            <a:off x="9572625" y="-52387"/>
            <a:ext cx="2619375" cy="1743075"/>
          </a:xfrm>
          <a:prstGeom prst="rect">
            <a:avLst/>
          </a:prstGeom>
          <a:ln>
            <a:noFill/>
          </a:ln>
          <a:effectLst>
            <a:softEdge rad="112500"/>
          </a:effectLst>
        </p:spPr>
      </p:pic>
    </p:spTree>
    <p:extLst>
      <p:ext uri="{BB962C8B-B14F-4D97-AF65-F5344CB8AC3E}">
        <p14:creationId xmlns:p14="http://schemas.microsoft.com/office/powerpoint/2010/main" val="261235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6600" b="1" dirty="0" smtClean="0"/>
              <a:t>KRANJSKA ČEBELA</a:t>
            </a:r>
            <a:endParaRPr lang="sl-SI" sz="6600" b="1" dirty="0"/>
          </a:p>
        </p:txBody>
      </p:sp>
      <p:sp>
        <p:nvSpPr>
          <p:cNvPr id="3" name="Označba mesta vsebine 2"/>
          <p:cNvSpPr>
            <a:spLocks noGrp="1"/>
          </p:cNvSpPr>
          <p:nvPr>
            <p:ph idx="1"/>
          </p:nvPr>
        </p:nvSpPr>
        <p:spPr>
          <a:xfrm>
            <a:off x="838200" y="2212257"/>
            <a:ext cx="10515600" cy="3964705"/>
          </a:xfrm>
        </p:spPr>
        <p:txBody>
          <a:bodyPr>
            <a:normAutofit fontScale="92500"/>
          </a:bodyPr>
          <a:lstStyle/>
          <a:p>
            <a:pPr marL="0" indent="0" algn="ctr">
              <a:buNone/>
            </a:pPr>
            <a:r>
              <a:rPr lang="sl-SI" sz="3200" dirty="0" err="1">
                <a:hlinkClick r:id="rId2"/>
              </a:rPr>
              <a:t>Apis</a:t>
            </a:r>
            <a:r>
              <a:rPr lang="sl-SI" sz="3200" dirty="0">
                <a:hlinkClick r:id="rId2"/>
              </a:rPr>
              <a:t> </a:t>
            </a:r>
            <a:r>
              <a:rPr lang="sl-SI" sz="3200" dirty="0" err="1">
                <a:hlinkClick r:id="rId2"/>
              </a:rPr>
              <a:t>mellifera</a:t>
            </a:r>
            <a:r>
              <a:rPr lang="sl-SI" sz="3200" dirty="0">
                <a:hlinkClick r:id="rId2"/>
              </a:rPr>
              <a:t> </a:t>
            </a:r>
            <a:r>
              <a:rPr lang="sl-SI" sz="3200" dirty="0" err="1">
                <a:hlinkClick r:id="rId2"/>
              </a:rPr>
              <a:t>carnica</a:t>
            </a:r>
            <a:r>
              <a:rPr lang="sl-SI" sz="3200" dirty="0"/>
              <a:t>, znana tudi pod imenom kranjska čebela (ali kranjska sivka), je </a:t>
            </a:r>
            <a:r>
              <a:rPr lang="sl-SI" sz="3200" dirty="0">
                <a:hlinkClick r:id="rId3"/>
              </a:rPr>
              <a:t>avtohtona slovenska podvrsta čebele</a:t>
            </a:r>
            <a:r>
              <a:rPr lang="sl-SI" sz="3200" dirty="0"/>
              <a:t>, ki slovi po svoji krotkosti, delavnosti, skromnosti in odličnem občutku za orientacijo. Poleg tega jo odlikuje tudi delavnost, dolgoživost ter bujen spomladanski razvoj. Ker se je sposobna uspešno braniti pred škodljivci in ker je nežna do čebelarjev, je zelo cenjena!</a:t>
            </a:r>
          </a:p>
          <a:p>
            <a:pPr marL="0" indent="0" algn="ctr">
              <a:buNone/>
            </a:pPr>
            <a:r>
              <a:rPr lang="sl-SI" sz="3200" dirty="0"/>
              <a:t>Ta čebela, ki je simbol trdega dela in praktične modrosti, je druga najbolj razširjena vrsta čebele na svetu, v Sloveniji pa je zaščitena kot avtohtona podvrsta.</a:t>
            </a:r>
          </a:p>
          <a:p>
            <a:endParaRPr lang="sl-SI" dirty="0"/>
          </a:p>
        </p:txBody>
      </p:sp>
      <p:pic>
        <p:nvPicPr>
          <p:cNvPr id="4" name="Slika 3"/>
          <p:cNvPicPr>
            <a:picLocks noChangeAspect="1"/>
          </p:cNvPicPr>
          <p:nvPr/>
        </p:nvPicPr>
        <p:blipFill>
          <a:blip r:embed="rId4"/>
          <a:stretch>
            <a:fillRect/>
          </a:stretch>
        </p:blipFill>
        <p:spPr>
          <a:xfrm>
            <a:off x="429546" y="152835"/>
            <a:ext cx="2482645" cy="1986116"/>
          </a:xfrm>
          <a:prstGeom prst="rect">
            <a:avLst/>
          </a:prstGeom>
          <a:ln>
            <a:noFill/>
          </a:ln>
          <a:effectLst>
            <a:softEdge rad="112500"/>
          </a:effectLst>
        </p:spPr>
      </p:pic>
      <p:pic>
        <p:nvPicPr>
          <p:cNvPr id="5" name="Slika 4"/>
          <p:cNvPicPr>
            <a:picLocks noChangeAspect="1"/>
          </p:cNvPicPr>
          <p:nvPr/>
        </p:nvPicPr>
        <p:blipFill>
          <a:blip r:embed="rId5"/>
          <a:stretch>
            <a:fillRect/>
          </a:stretch>
        </p:blipFill>
        <p:spPr>
          <a:xfrm>
            <a:off x="9303774" y="152835"/>
            <a:ext cx="2819400" cy="2114550"/>
          </a:xfrm>
          <a:prstGeom prst="rect">
            <a:avLst/>
          </a:prstGeom>
          <a:ln>
            <a:noFill/>
          </a:ln>
          <a:effectLst>
            <a:softEdge rad="112500"/>
          </a:effectLst>
        </p:spPr>
      </p:pic>
    </p:spTree>
    <p:extLst>
      <p:ext uri="{BB962C8B-B14F-4D97-AF65-F5344CB8AC3E}">
        <p14:creationId xmlns:p14="http://schemas.microsoft.com/office/powerpoint/2010/main" val="141321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7200" b="1" dirty="0" smtClean="0"/>
              <a:t>BREZ ČEBEL NI ŽIVLJENJA</a:t>
            </a:r>
            <a:endParaRPr lang="sl-SI" sz="7200" b="1" dirty="0"/>
          </a:p>
        </p:txBody>
      </p:sp>
      <p:sp>
        <p:nvSpPr>
          <p:cNvPr id="3" name="Označba mesta vsebine 2"/>
          <p:cNvSpPr>
            <a:spLocks noGrp="1"/>
          </p:cNvSpPr>
          <p:nvPr>
            <p:ph idx="1"/>
          </p:nvPr>
        </p:nvSpPr>
        <p:spPr/>
        <p:txBody>
          <a:bodyPr>
            <a:noAutofit/>
          </a:bodyPr>
          <a:lstStyle/>
          <a:p>
            <a:pPr marL="0" indent="0" algn="ctr">
              <a:buNone/>
            </a:pPr>
            <a:r>
              <a:rPr lang="sl-SI" sz="3200" dirty="0"/>
              <a:t>Čebele so eden od pomembnih opraševalcev, ki zagotavljajo hrano in prehransko varnost, trajnostno kmetijstvo, biotsko raznovrstnost ter pomembno doprinesejo k blažitvi podnebnih sprememb in ohranjanju okolja. Zaščita čebel in čebelarskega sektorja tako dolgoročno prispeva k zmanjševanju revščine, lakote in ohranjanju zdravega okolja ter </a:t>
            </a:r>
            <a:r>
              <a:rPr lang="sl-SI" sz="3200" dirty="0" err="1"/>
              <a:t>biodiverzitete</a:t>
            </a:r>
            <a:r>
              <a:rPr lang="sl-SI" sz="3200" dirty="0"/>
              <a:t>. Znanstvene študije dokazujejo, da so v zadnjem obdobju čebele vedno bolj ogrožene.  Le s skupnim prizadevanjem lahko poskrbimo za varstvo čebel in njihovega življenjskega prostora.</a:t>
            </a:r>
            <a:endParaRPr lang="sl-SI" sz="3200" dirty="0"/>
          </a:p>
        </p:txBody>
      </p:sp>
    </p:spTree>
    <p:extLst>
      <p:ext uri="{BB962C8B-B14F-4D97-AF65-F5344CB8AC3E}">
        <p14:creationId xmlns:p14="http://schemas.microsoft.com/office/powerpoint/2010/main" val="408300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09C897-316E-494C-ACC7-B8153DAD3476}"/>
              </a:ext>
            </a:extLst>
          </p:cNvPr>
          <p:cNvSpPr>
            <a:spLocks noGrp="1"/>
          </p:cNvSpPr>
          <p:nvPr>
            <p:ph type="title"/>
          </p:nvPr>
        </p:nvSpPr>
        <p:spPr/>
        <p:txBody>
          <a:bodyPr>
            <a:normAutofit/>
          </a:bodyPr>
          <a:lstStyle/>
          <a:p>
            <a:pPr algn="ctr"/>
            <a:r>
              <a:rPr lang="sl-SI" b="1" dirty="0" smtClean="0"/>
              <a:t>ZAKAJ SO ČEBELE POMEMBNE ZA ČLOVEŠTVO</a:t>
            </a:r>
            <a:endParaRPr lang="en-SI" b="1" dirty="0"/>
          </a:p>
        </p:txBody>
      </p:sp>
      <p:sp>
        <p:nvSpPr>
          <p:cNvPr id="3" name="Označba mesta vsebine 2">
            <a:extLst>
              <a:ext uri="{FF2B5EF4-FFF2-40B4-BE49-F238E27FC236}">
                <a16:creationId xmlns:a16="http://schemas.microsoft.com/office/drawing/2014/main" id="{56FBD57A-D7A7-447D-9F5B-D715AFEE4CD7}"/>
              </a:ext>
            </a:extLst>
          </p:cNvPr>
          <p:cNvSpPr>
            <a:spLocks noGrp="1"/>
          </p:cNvSpPr>
          <p:nvPr>
            <p:ph idx="1"/>
          </p:nvPr>
        </p:nvSpPr>
        <p:spPr/>
        <p:txBody>
          <a:bodyPr vert="horz" lIns="91440" tIns="45720" rIns="91440" bIns="45720" rtlCol="0" anchor="t">
            <a:normAutofit/>
          </a:bodyPr>
          <a:lstStyle/>
          <a:p>
            <a:pPr algn="ctr"/>
            <a:r>
              <a:rPr lang="pl-PL" dirty="0"/>
              <a:t>Za jutrišnjo hrano v </a:t>
            </a:r>
            <a:r>
              <a:rPr lang="pl-PL" dirty="0" smtClean="0"/>
              <a:t>svetu</a:t>
            </a:r>
            <a:r>
              <a:rPr lang="pl-PL" dirty="0"/>
              <a:t>!</a:t>
            </a:r>
            <a:endParaRPr lang="pl-PL" dirty="0"/>
          </a:p>
          <a:p>
            <a:pPr algn="ctr"/>
            <a:r>
              <a:rPr lang="sl-SI" dirty="0"/>
              <a:t>Za trajnostno kmetijstvo in delovna </a:t>
            </a:r>
            <a:r>
              <a:rPr lang="sl-SI" dirty="0" smtClean="0"/>
              <a:t>mesta!</a:t>
            </a:r>
            <a:endParaRPr lang="pl-PL" dirty="0"/>
          </a:p>
          <a:p>
            <a:pPr algn="ctr"/>
            <a:r>
              <a:rPr lang="sl-SI" dirty="0"/>
              <a:t>Za ohranjanje </a:t>
            </a:r>
            <a:r>
              <a:rPr lang="sl-SI" dirty="0" smtClean="0"/>
              <a:t>okolja!</a:t>
            </a:r>
            <a:endParaRPr lang="en-SI" dirty="0"/>
          </a:p>
        </p:txBody>
      </p:sp>
      <p:pic>
        <p:nvPicPr>
          <p:cNvPr id="5" name="Slika 4"/>
          <p:cNvPicPr>
            <a:picLocks noChangeAspect="1"/>
          </p:cNvPicPr>
          <p:nvPr/>
        </p:nvPicPr>
        <p:blipFill>
          <a:blip r:embed="rId2"/>
          <a:stretch>
            <a:fillRect/>
          </a:stretch>
        </p:blipFill>
        <p:spPr>
          <a:xfrm>
            <a:off x="238431" y="3311560"/>
            <a:ext cx="5326626" cy="3255160"/>
          </a:xfrm>
          <a:prstGeom prst="rect">
            <a:avLst/>
          </a:prstGeom>
          <a:ln>
            <a:noFill/>
          </a:ln>
          <a:effectLst>
            <a:softEdge rad="112500"/>
          </a:effectLst>
        </p:spPr>
      </p:pic>
      <p:pic>
        <p:nvPicPr>
          <p:cNvPr id="6" name="Slika 5"/>
          <p:cNvPicPr>
            <a:picLocks noChangeAspect="1"/>
          </p:cNvPicPr>
          <p:nvPr/>
        </p:nvPicPr>
        <p:blipFill>
          <a:blip r:embed="rId3"/>
          <a:stretch>
            <a:fillRect/>
          </a:stretch>
        </p:blipFill>
        <p:spPr>
          <a:xfrm>
            <a:off x="6712975" y="3400391"/>
            <a:ext cx="5240594" cy="3077497"/>
          </a:xfrm>
          <a:prstGeom prst="rect">
            <a:avLst/>
          </a:prstGeom>
          <a:ln>
            <a:noFill/>
          </a:ln>
          <a:effectLst>
            <a:softEdge rad="112500"/>
          </a:effectLst>
        </p:spPr>
      </p:pic>
    </p:spTree>
    <p:extLst>
      <p:ext uri="{BB962C8B-B14F-4D97-AF65-F5344CB8AC3E}">
        <p14:creationId xmlns:p14="http://schemas.microsoft.com/office/powerpoint/2010/main" val="28711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EFF029-4E9F-43F2-9936-1AD8EB8FC933}"/>
              </a:ext>
            </a:extLst>
          </p:cNvPr>
          <p:cNvSpPr>
            <a:spLocks noGrp="1"/>
          </p:cNvSpPr>
          <p:nvPr>
            <p:ph type="title"/>
          </p:nvPr>
        </p:nvSpPr>
        <p:spPr/>
        <p:txBody>
          <a:bodyPr/>
          <a:lstStyle/>
          <a:p>
            <a:pPr algn="ctr"/>
            <a:r>
              <a:rPr lang="sl-SI" b="1" dirty="0" smtClean="0"/>
              <a:t>ALI SO ČEBELE IN DRUGI OPRAŠEVALCI RES OGROŽENI?</a:t>
            </a:r>
            <a:endParaRPr lang="en-SI" b="1" dirty="0"/>
          </a:p>
        </p:txBody>
      </p:sp>
      <p:sp>
        <p:nvSpPr>
          <p:cNvPr id="3" name="Označba mesta vsebine 2">
            <a:extLst>
              <a:ext uri="{FF2B5EF4-FFF2-40B4-BE49-F238E27FC236}">
                <a16:creationId xmlns:a16="http://schemas.microsoft.com/office/drawing/2014/main" id="{F5913475-D237-4782-9EED-1119A80E4661}"/>
              </a:ext>
            </a:extLst>
          </p:cNvPr>
          <p:cNvSpPr>
            <a:spLocks noGrp="1"/>
          </p:cNvSpPr>
          <p:nvPr>
            <p:ph idx="1"/>
          </p:nvPr>
        </p:nvSpPr>
        <p:spPr/>
        <p:txBody>
          <a:bodyPr vert="horz" lIns="91440" tIns="45720" rIns="91440" bIns="45720" rtlCol="0" anchor="t">
            <a:normAutofit/>
          </a:bodyPr>
          <a:lstStyle/>
          <a:p>
            <a:pPr marL="0" indent="0">
              <a:buNone/>
            </a:pPr>
            <a:r>
              <a:rPr lang="sl-SI" dirty="0"/>
              <a:t>Glavni vzroki za ogroženost čebel so:</a:t>
            </a:r>
          </a:p>
          <a:p>
            <a:r>
              <a:rPr lang="sl-SI" dirty="0"/>
              <a:t> bolezni,</a:t>
            </a:r>
            <a:endParaRPr lang="sl-SI" dirty="0">
              <a:cs typeface="Calibri"/>
            </a:endParaRPr>
          </a:p>
          <a:p>
            <a:r>
              <a:rPr lang="sl-SI" dirty="0"/>
              <a:t> pomanjkanje virov hrane, </a:t>
            </a:r>
            <a:endParaRPr lang="sl-SI" dirty="0">
              <a:cs typeface="Calibri" panose="020F0502020204030204"/>
            </a:endParaRPr>
          </a:p>
          <a:p>
            <a:r>
              <a:rPr lang="sl-SI" dirty="0"/>
              <a:t> uporaba pesticidov v kmetijstvu in njihov vpliv na opraševalce,</a:t>
            </a:r>
            <a:endParaRPr lang="sl-SI" dirty="0">
              <a:cs typeface="Calibri" panose="020F0502020204030204"/>
            </a:endParaRPr>
          </a:p>
          <a:p>
            <a:r>
              <a:rPr lang="sl-SI" dirty="0"/>
              <a:t> povečevanje mest, ki krčijo življenjski prostor,</a:t>
            </a:r>
            <a:endParaRPr lang="sl-SI" dirty="0">
              <a:cs typeface="Calibri" panose="020F0502020204030204"/>
            </a:endParaRPr>
          </a:p>
          <a:p>
            <a:r>
              <a:rPr lang="sl-SI" dirty="0"/>
              <a:t> pomanjkanje mest za gnezdenje za divje opraševalce,</a:t>
            </a:r>
            <a:endParaRPr lang="sl-SI" dirty="0">
              <a:cs typeface="Calibri" panose="020F0502020204030204"/>
            </a:endParaRPr>
          </a:p>
          <a:p>
            <a:r>
              <a:rPr lang="sl-SI" dirty="0"/>
              <a:t> podnebne spremembe.</a:t>
            </a:r>
            <a:endParaRPr lang="en-SI" dirty="0"/>
          </a:p>
        </p:txBody>
      </p:sp>
    </p:spTree>
    <p:extLst>
      <p:ext uri="{BB962C8B-B14F-4D97-AF65-F5344CB8AC3E}">
        <p14:creationId xmlns:p14="http://schemas.microsoft.com/office/powerpoint/2010/main" val="137580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solidFill>
            <a:schemeClr val="accent4">
              <a:lumMod val="60000"/>
              <a:lumOff val="40000"/>
            </a:schemeClr>
          </a:solidFill>
        </p:spPr>
        <p:txBody>
          <a:bodyPr>
            <a:normAutofit/>
          </a:bodyPr>
          <a:lstStyle/>
          <a:p>
            <a:r>
              <a:rPr lang="sl-SI" sz="4800" b="1" dirty="0" smtClean="0"/>
              <a:t>VSAK LAHKO PRISPEV K OHRANJAJU ČEBEL</a:t>
            </a:r>
            <a:endParaRPr lang="sl-SI" sz="4800" b="1" dirty="0"/>
          </a:p>
        </p:txBody>
      </p:sp>
      <p:sp>
        <p:nvSpPr>
          <p:cNvPr id="3" name="Označba mesta vsebine 2"/>
          <p:cNvSpPr>
            <a:spLocks noGrp="1"/>
          </p:cNvSpPr>
          <p:nvPr>
            <p:ph idx="1"/>
          </p:nvPr>
        </p:nvSpPr>
        <p:spPr>
          <a:xfrm>
            <a:off x="838200" y="1690688"/>
            <a:ext cx="10515600" cy="4486275"/>
          </a:xfrm>
        </p:spPr>
        <p:txBody>
          <a:bodyPr>
            <a:normAutofit fontScale="70000" lnSpcReduction="20000"/>
          </a:bodyPr>
          <a:lstStyle/>
          <a:p>
            <a:r>
              <a:rPr lang="sl-SI" dirty="0"/>
              <a:t>Na balkonih, terasah in vrtovih v okrasne namene </a:t>
            </a:r>
            <a:r>
              <a:rPr lang="sl-SI" b="1" dirty="0"/>
              <a:t>zasejmo </a:t>
            </a:r>
            <a:r>
              <a:rPr lang="sl-SI" dirty="0">
                <a:hlinkClick r:id="rId2"/>
              </a:rPr>
              <a:t>medovite cvetlice</a:t>
            </a:r>
            <a:r>
              <a:rPr lang="sl-SI" dirty="0"/>
              <a:t>.</a:t>
            </a:r>
          </a:p>
          <a:p>
            <a:r>
              <a:rPr lang="sl-SI" b="1" dirty="0"/>
              <a:t>Kupimo med in ostale čebelje pridelke</a:t>
            </a:r>
            <a:r>
              <a:rPr lang="sl-SI" dirty="0"/>
              <a:t> pri najbližjem lokalnem čebelarju.</a:t>
            </a:r>
          </a:p>
          <a:p>
            <a:r>
              <a:rPr lang="sl-SI" b="1" dirty="0"/>
              <a:t>Ozaveščajmo otroke in mladostnike</a:t>
            </a:r>
            <a:r>
              <a:rPr lang="sl-SI" dirty="0"/>
              <a:t> o pomenu čebel in </a:t>
            </a:r>
            <a:r>
              <a:rPr lang="sl-SI" b="1" dirty="0"/>
              <a:t>izrazimo podporo čebelarjem</a:t>
            </a:r>
            <a:r>
              <a:rPr lang="sl-SI" dirty="0"/>
              <a:t>.</a:t>
            </a:r>
          </a:p>
          <a:p>
            <a:r>
              <a:rPr lang="sl-SI" dirty="0"/>
              <a:t>Doma na balkonu, terasi ali vrtu </a:t>
            </a:r>
            <a:r>
              <a:rPr lang="sl-SI" b="1" dirty="0"/>
              <a:t>postavimo svoje gnezdišče za čebele</a:t>
            </a:r>
            <a:r>
              <a:rPr lang="sl-SI" dirty="0"/>
              <a:t> – lahko ga naredimo sami ali pa ga kupimo v trgovinah z opremo za hišo in dom.</a:t>
            </a:r>
          </a:p>
          <a:p>
            <a:r>
              <a:rPr lang="sl-SI" b="1" dirty="0"/>
              <a:t>Ohranimo stare travnike</a:t>
            </a:r>
            <a:r>
              <a:rPr lang="sl-SI" dirty="0"/>
              <a:t> z večjo pestrostjo rastlin in sejmo na travnike medonosne rastline.</a:t>
            </a:r>
          </a:p>
          <a:p>
            <a:r>
              <a:rPr lang="sl-SI" dirty="0"/>
              <a:t>Na travnikih </a:t>
            </a:r>
            <a:r>
              <a:rPr lang="sl-SI" b="1" dirty="0"/>
              <a:t>kosimo cvetoče rastline šele po njihovem cvetenju</a:t>
            </a:r>
            <a:r>
              <a:rPr lang="sl-SI" dirty="0"/>
              <a:t>.</a:t>
            </a:r>
          </a:p>
          <a:p>
            <a:r>
              <a:rPr lang="sl-SI" b="1" dirty="0"/>
              <a:t>Odstopimo primerne kmetijske lokacije</a:t>
            </a:r>
            <a:r>
              <a:rPr lang="sl-SI" dirty="0"/>
              <a:t> za začasno ali trajno namestitev čebel, saj bodo tako imele čebele ustrezno pašo, naše rastline pa bodo oprašene in bodo tako bogatejše obrodile sadove.</a:t>
            </a:r>
          </a:p>
          <a:p>
            <a:r>
              <a:rPr lang="sl-SI" dirty="0"/>
              <a:t>Če je res potrebno, potem uporabljajmo </a:t>
            </a:r>
            <a:r>
              <a:rPr lang="sl-SI" b="1" dirty="0"/>
              <a:t>čebelam neškodljive pesticide</a:t>
            </a:r>
            <a:r>
              <a:rPr lang="sl-SI" dirty="0"/>
              <a:t> in škropimo v </a:t>
            </a:r>
            <a:r>
              <a:rPr lang="sl-SI" b="1" dirty="0" err="1"/>
              <a:t>nevetrovnem</a:t>
            </a:r>
            <a:r>
              <a:rPr lang="sl-SI" dirty="0"/>
              <a:t> vremenu </a:t>
            </a:r>
            <a:r>
              <a:rPr lang="sl-SI" b="1" dirty="0"/>
              <a:t>zgodaj zjutraj ali pozno zvečer</a:t>
            </a:r>
            <a:r>
              <a:rPr lang="sl-SI" dirty="0"/>
              <a:t>, ko se čebele umaknejo s cvetov.</a:t>
            </a:r>
          </a:p>
          <a:p>
            <a:r>
              <a:rPr lang="sl-SI" b="1" dirty="0"/>
              <a:t>Mulčimo</a:t>
            </a:r>
            <a:r>
              <a:rPr lang="sl-SI" dirty="0"/>
              <a:t> cvetoče rastline v sadovnjakih in vinogradih </a:t>
            </a:r>
            <a:r>
              <a:rPr lang="sl-SI" b="1" dirty="0"/>
              <a:t>pred škropljenjem s pesticidi</a:t>
            </a:r>
            <a:r>
              <a:rPr lang="sl-SI" dirty="0"/>
              <a:t>, da po škropljenju ne privabljajo čebel.</a:t>
            </a:r>
          </a:p>
          <a:p>
            <a:endParaRPr lang="sl-SI" dirty="0"/>
          </a:p>
        </p:txBody>
      </p:sp>
    </p:spTree>
    <p:extLst>
      <p:ext uri="{BB962C8B-B14F-4D97-AF65-F5344CB8AC3E}">
        <p14:creationId xmlns:p14="http://schemas.microsoft.com/office/powerpoint/2010/main" val="163160363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108756FE8AFD41B2EB1E3A068F0CBF" ma:contentTypeVersion="2" ma:contentTypeDescription="Ustvari nov dokument." ma:contentTypeScope="" ma:versionID="a75340b6e9d890b5273dbd7a39d41da8">
  <xsd:schema xmlns:xsd="http://www.w3.org/2001/XMLSchema" xmlns:xs="http://www.w3.org/2001/XMLSchema" xmlns:p="http://schemas.microsoft.com/office/2006/metadata/properties" xmlns:ns2="429b3050-ac64-42b0-b9d2-49a3275ae6d5" targetNamespace="http://schemas.microsoft.com/office/2006/metadata/properties" ma:root="true" ma:fieldsID="4dfac82f36c5a1acd3648ea20afecb26" ns2:_="">
    <xsd:import namespace="429b3050-ac64-42b0-b9d2-49a3275ae6d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b3050-ac64-42b0-b9d2-49a3275ae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173E3C-D6DF-4E90-A332-7833C40968AE}">
  <ds:schemaRefs>
    <ds:schemaRef ds:uri="http://schemas.microsoft.com/sharepoint/v3/contenttype/forms"/>
  </ds:schemaRefs>
</ds:datastoreItem>
</file>

<file path=customXml/itemProps2.xml><?xml version="1.0" encoding="utf-8"?>
<ds:datastoreItem xmlns:ds="http://schemas.openxmlformats.org/officeDocument/2006/customXml" ds:itemID="{694A6F66-9887-4604-9B0C-6248010CC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9b3050-ac64-42b0-b9d2-49a3275ae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96F57E-D6C9-4780-B1D8-617E40FA0893}">
  <ds:schemaRefs>
    <ds:schemaRef ds:uri="429b3050-ac64-42b0-b9d2-49a3275ae6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TotalTime>
  <Words>992</Words>
  <Application>Microsoft Office PowerPoint</Application>
  <PresentationFormat>Širokozaslonsko</PresentationFormat>
  <Paragraphs>58</Paragraphs>
  <Slides>12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Calibri</vt:lpstr>
      <vt:lpstr>Calibri Light</vt:lpstr>
      <vt:lpstr>Officeova tema</vt:lpstr>
      <vt:lpstr>20. MAJ – SVETOVNI DAN ČEBEL</vt:lpstr>
      <vt:lpstr>PowerPointova predstavitev</vt:lpstr>
      <vt:lpstr>ZAKAJ SLOVENIJA?</vt:lpstr>
      <vt:lpstr>ČEBELARSTVO V SLOVENIJI</vt:lpstr>
      <vt:lpstr>KRANJSKA ČEBELA</vt:lpstr>
      <vt:lpstr>BREZ ČEBEL NI ŽIVLJENJA</vt:lpstr>
      <vt:lpstr>ZAKAJ SO ČEBELE POMEMBNE ZA ČLOVEŠTVO</vt:lpstr>
      <vt:lpstr>ALI SO ČEBELE IN DRUGI OPRAŠEVALCI RES OGROŽENI?</vt:lpstr>
      <vt:lpstr>VSAK LAHKO PRISPEV K OHRANJAJU ČEBEL</vt:lpstr>
      <vt:lpstr>ZANIMIVOSTI</vt:lpstr>
      <vt:lpstr>PRAZNUJMO DAN ČEBEL!</vt:lpstr>
      <vt:lpstr>Predstavitev so pripravili učenci šolskega novinarstva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Dominik Zanič</dc:creator>
  <cp:lastModifiedBy>Knjižnica</cp:lastModifiedBy>
  <cp:revision>26</cp:revision>
  <dcterms:created xsi:type="dcterms:W3CDTF">2021-01-15T07:45:08Z</dcterms:created>
  <dcterms:modified xsi:type="dcterms:W3CDTF">2021-05-19T08:05:12Z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0x010100F2108756FE8AFD41B2EB1E3A068F0CBF</vt:lpwstr>
  </property>
</Properties>
</file>