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56" r:id="rId1"/>
  </p:sldMasterIdLst>
  <p:notesMasterIdLst>
    <p:notesMasterId r:id="rId15"/>
  </p:notesMasterIdLst>
  <p:sldIdLst>
    <p:sldId id="256" r:id="rId2"/>
    <p:sldId id="269" r:id="rId3"/>
    <p:sldId id="260" r:id="rId4"/>
    <p:sldId id="262" r:id="rId5"/>
    <p:sldId id="263" r:id="rId6"/>
    <p:sldId id="265" r:id="rId7"/>
    <p:sldId id="266" r:id="rId8"/>
    <p:sldId id="267" r:id="rId9"/>
    <p:sldId id="268" r:id="rId10"/>
    <p:sldId id="272" r:id="rId11"/>
    <p:sldId id="273" r:id="rId12"/>
    <p:sldId id="270" r:id="rId13"/>
    <p:sldId id="271" r:id="rId14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3" autoAdjust="0"/>
    <p:restoredTop sz="94660"/>
  </p:normalViewPr>
  <p:slideViewPr>
    <p:cSldViewPr snapToGrid="0">
      <p:cViewPr varScale="1">
        <p:scale>
          <a:sx n="67" d="100"/>
          <a:sy n="67" d="100"/>
        </p:scale>
        <p:origin x="63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634F48-276E-422F-ADEA-2B6429C9112B}" type="datetimeFigureOut">
              <a:rPr lang="sl-SI" smtClean="0"/>
              <a:t>7.1.2015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7EFC70-8AE0-4CF0-8D9D-F91B3F524F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50291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EFC70-8AE0-4CF0-8D9D-F91B3F524FF8}" type="slidenum">
              <a:rPr lang="sl-SI" smtClean="0"/>
              <a:t>12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42489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A65B8FE5-88B7-469C-8B24-0D0986D4D502}" type="datetimeFigureOut">
              <a:rPr lang="sl-SI" smtClean="0"/>
              <a:t>7.1.2015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37BF3A5F-BBF2-43CE-936A-A5B65DE6911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09773573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B8FE5-88B7-469C-8B24-0D0986D4D502}" type="datetimeFigureOut">
              <a:rPr lang="sl-SI" smtClean="0"/>
              <a:t>7.1.2015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3A5F-BBF2-43CE-936A-A5B65DE6911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05891940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B8FE5-88B7-469C-8B24-0D0986D4D502}" type="datetimeFigureOut">
              <a:rPr lang="sl-SI" smtClean="0"/>
              <a:t>7.1.2015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3A5F-BBF2-43CE-936A-A5B65DE6911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83267789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B8FE5-88B7-469C-8B24-0D0986D4D502}" type="datetimeFigureOut">
              <a:rPr lang="sl-SI" smtClean="0"/>
              <a:t>7.1.2015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3A5F-BBF2-43CE-936A-A5B65DE6911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27232750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B8FE5-88B7-469C-8B24-0D0986D4D502}" type="datetimeFigureOut">
              <a:rPr lang="sl-SI" smtClean="0"/>
              <a:t>7.1.2015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3A5F-BBF2-43CE-936A-A5B65DE6911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5594204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B8FE5-88B7-469C-8B24-0D0986D4D502}" type="datetimeFigureOut">
              <a:rPr lang="sl-SI" smtClean="0"/>
              <a:t>7.1.2015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3A5F-BBF2-43CE-936A-A5B65DE6911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6283774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B8FE5-88B7-469C-8B24-0D0986D4D502}" type="datetimeFigureOut">
              <a:rPr lang="sl-SI" smtClean="0"/>
              <a:t>7.1.2015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3A5F-BBF2-43CE-936A-A5B65DE6911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2370953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A65B8FE5-88B7-469C-8B24-0D0986D4D502}" type="datetimeFigureOut">
              <a:rPr lang="sl-SI" smtClean="0"/>
              <a:t>7.1.2015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3A5F-BBF2-43CE-936A-A5B65DE6911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32611607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A65B8FE5-88B7-469C-8B24-0D0986D4D502}" type="datetimeFigureOut">
              <a:rPr lang="sl-SI" smtClean="0"/>
              <a:t>7.1.2015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3A5F-BBF2-43CE-936A-A5B65DE6911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4629626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B8FE5-88B7-469C-8B24-0D0986D4D502}" type="datetimeFigureOut">
              <a:rPr lang="sl-SI" smtClean="0"/>
              <a:t>7.1.2015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3A5F-BBF2-43CE-936A-A5B65DE6911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13635612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B8FE5-88B7-469C-8B24-0D0986D4D502}" type="datetimeFigureOut">
              <a:rPr lang="sl-SI" smtClean="0"/>
              <a:t>7.1.2015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3A5F-BBF2-43CE-936A-A5B65DE6911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12939704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B8FE5-88B7-469C-8B24-0D0986D4D502}" type="datetimeFigureOut">
              <a:rPr lang="sl-SI" smtClean="0"/>
              <a:t>7.1.2015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3A5F-BBF2-43CE-936A-A5B65DE6911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6663317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B8FE5-88B7-469C-8B24-0D0986D4D502}" type="datetimeFigureOut">
              <a:rPr lang="sl-SI" smtClean="0"/>
              <a:t>7.1.2015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3A5F-BBF2-43CE-936A-A5B65DE6911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00313013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B8FE5-88B7-469C-8B24-0D0986D4D502}" type="datetimeFigureOut">
              <a:rPr lang="sl-SI" smtClean="0"/>
              <a:t>7.1.2015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3A5F-BBF2-43CE-936A-A5B65DE6911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26853910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B8FE5-88B7-469C-8B24-0D0986D4D502}" type="datetimeFigureOut">
              <a:rPr lang="sl-SI" smtClean="0"/>
              <a:t>7.1.2015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3A5F-BBF2-43CE-936A-A5B65DE6911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37427525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B8FE5-88B7-469C-8B24-0D0986D4D502}" type="datetimeFigureOut">
              <a:rPr lang="sl-SI" smtClean="0"/>
              <a:t>7.1.2015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3A5F-BBF2-43CE-936A-A5B65DE6911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56564495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B8FE5-88B7-469C-8B24-0D0986D4D502}" type="datetimeFigureOut">
              <a:rPr lang="sl-SI" smtClean="0"/>
              <a:t>7.1.2015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3A5F-BBF2-43CE-936A-A5B65DE6911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2660422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A65B8FE5-88B7-469C-8B24-0D0986D4D502}" type="datetimeFigureOut">
              <a:rPr lang="sl-SI" smtClean="0"/>
              <a:t>7.1.2015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sl-SI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37BF3A5F-BBF2-43CE-936A-A5B65DE6911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28362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  <p:sldLayoutId id="2147484166" r:id="rId10"/>
    <p:sldLayoutId id="2147484167" r:id="rId11"/>
    <p:sldLayoutId id="2147484168" r:id="rId12"/>
    <p:sldLayoutId id="2147484169" r:id="rId13"/>
    <p:sldLayoutId id="2147484170" r:id="rId14"/>
    <p:sldLayoutId id="2147484171" r:id="rId15"/>
    <p:sldLayoutId id="2147484172" r:id="rId16"/>
    <p:sldLayoutId id="2147484173" r:id="rId17"/>
  </p:sldLayoutIdLst>
  <p:transition spd="slow">
    <p:randomBar dir="vert"/>
  </p:transition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54955" y="1622329"/>
            <a:ext cx="8825658" cy="2677648"/>
          </a:xfrm>
        </p:spPr>
        <p:txBody>
          <a:bodyPr/>
          <a:lstStyle/>
          <a:p>
            <a:r>
              <a:rPr lang="sl-SI" b="1" dirty="0" smtClean="0"/>
              <a:t>Šolski sklad OŠ Rače</a:t>
            </a:r>
            <a:endParaRPr lang="sl-SI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b="1" cap="none" dirty="0"/>
              <a:t>O</a:t>
            </a:r>
            <a:r>
              <a:rPr lang="sl-SI" b="1" cap="none" dirty="0" smtClean="0"/>
              <a:t>snovna šola </a:t>
            </a:r>
            <a:r>
              <a:rPr lang="sl-SI" b="1" cap="none" dirty="0"/>
              <a:t>R</a:t>
            </a:r>
            <a:r>
              <a:rPr lang="sl-SI" b="1" cap="none" dirty="0" smtClean="0"/>
              <a:t>ače</a:t>
            </a:r>
          </a:p>
          <a:p>
            <a:r>
              <a:rPr lang="sl-SI" b="1" cap="none" dirty="0"/>
              <a:t>E</a:t>
            </a:r>
            <a:r>
              <a:rPr lang="sl-SI" b="1" cap="none" dirty="0" smtClean="0"/>
              <a:t>nota vrtca pri OŠ Rače</a:t>
            </a:r>
            <a:endParaRPr lang="sl-SI" b="1" cap="none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595" y="5310351"/>
            <a:ext cx="987155" cy="85553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805" l="0" r="100000">
                        <a14:foregroundMark x1="32283" y1="28685" x2="32283" y2="28685"/>
                        <a14:foregroundMark x1="46457" y1="27888" x2="46457" y2="27888"/>
                        <a14:foregroundMark x1="61417" y1="32669" x2="61417" y2="32669"/>
                        <a14:foregroundMark x1="88189" y1="17530" x2="88189" y2="17530"/>
                        <a14:foregroundMark x1="67717" y1="19124" x2="67717" y2="19124"/>
                        <a14:backgroundMark x1="73228" y1="18327" x2="73228" y2="18327"/>
                        <a14:backgroundMark x1="28346" y1="27490" x2="28346" y2="27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272" y="5246674"/>
            <a:ext cx="487419" cy="96332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727" y="5310351"/>
            <a:ext cx="871778" cy="855534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750" y="5310352"/>
            <a:ext cx="855533" cy="85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593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Veliki nemarni škornji … </a:t>
            </a:r>
            <a:endParaRPr lang="sl-SI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73" b="3294"/>
          <a:stretch/>
        </p:blipFill>
        <p:spPr>
          <a:xfrm>
            <a:off x="861265" y="2500312"/>
            <a:ext cx="10568735" cy="39197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766756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Say</a:t>
            </a:r>
            <a:r>
              <a:rPr lang="sl-SI" dirty="0" smtClean="0"/>
              <a:t> </a:t>
            </a:r>
            <a:r>
              <a:rPr lang="sl-SI" dirty="0" err="1" smtClean="0"/>
              <a:t>hello</a:t>
            </a:r>
            <a:r>
              <a:rPr lang="sl-SI" dirty="0" smtClean="0"/>
              <a:t> to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World</a:t>
            </a:r>
            <a:r>
              <a:rPr lang="sl-SI" dirty="0" smtClean="0"/>
              <a:t> … 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7" t="24029" b="19"/>
          <a:stretch/>
        </p:blipFill>
        <p:spPr>
          <a:xfrm>
            <a:off x="4657725" y="2457451"/>
            <a:ext cx="6952276" cy="41260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54" y="2799206"/>
            <a:ext cx="5360659" cy="35505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931809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366341" y="4568192"/>
            <a:ext cx="8825659" cy="566738"/>
          </a:xfrm>
        </p:spPr>
        <p:txBody>
          <a:bodyPr/>
          <a:lstStyle/>
          <a:p>
            <a:r>
              <a:rPr lang="sl-SI" dirty="0" smtClean="0"/>
              <a:t>Zbiranje sredstev za šolski sklad</a:t>
            </a:r>
            <a:endParaRPr lang="sl-SI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1127794" y="5205743"/>
            <a:ext cx="8825658" cy="1149790"/>
          </a:xfrm>
        </p:spPr>
        <p:txBody>
          <a:bodyPr>
            <a:noAutofit/>
          </a:bodyPr>
          <a:lstStyle/>
          <a:p>
            <a:pPr algn="ctr"/>
            <a:r>
              <a:rPr lang="sl-SI" sz="1600" dirty="0" smtClean="0"/>
              <a:t>prispevki staršev, prispevki donatorjev, </a:t>
            </a:r>
          </a:p>
          <a:p>
            <a:pPr algn="ctr"/>
            <a:r>
              <a:rPr lang="sl-SI" sz="1600" dirty="0" smtClean="0"/>
              <a:t>kostanjev piknik, </a:t>
            </a:r>
            <a:r>
              <a:rPr lang="sl-SI" sz="1600" dirty="0" err="1" smtClean="0"/>
              <a:t>stand</a:t>
            </a:r>
            <a:r>
              <a:rPr lang="sl-SI" sz="1600" dirty="0" smtClean="0"/>
              <a:t>-up komedija, </a:t>
            </a:r>
          </a:p>
          <a:p>
            <a:pPr algn="ctr"/>
            <a:r>
              <a:rPr lang="sl-SI" sz="1600" dirty="0" smtClean="0"/>
              <a:t>srečelov ob koncu leta, dobrodelni piknik v maju 2015 …</a:t>
            </a:r>
            <a:endParaRPr lang="sl-SI" sz="16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590" y="553147"/>
            <a:ext cx="5378824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94609">
            <a:off x="430014" y="626111"/>
            <a:ext cx="3345379" cy="18820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Pravokotnik 7"/>
          <p:cNvSpPr/>
          <p:nvPr/>
        </p:nvSpPr>
        <p:spPr>
          <a:xfrm>
            <a:off x="10339057" y="0"/>
            <a:ext cx="914400" cy="145404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02733">
            <a:off x="8785783" y="4460"/>
            <a:ext cx="2714704" cy="48255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101524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5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75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673668" y="3858180"/>
            <a:ext cx="10102658" cy="2677648"/>
          </a:xfrm>
        </p:spPr>
        <p:txBody>
          <a:bodyPr/>
          <a:lstStyle/>
          <a:p>
            <a:pPr algn="ctr"/>
            <a:r>
              <a:rPr lang="sl-SI" sz="2800" dirty="0" smtClean="0"/>
              <a:t>Šolski sklad OŠ Rače</a:t>
            </a:r>
            <a:r>
              <a:rPr lang="sl-SI" sz="4400" dirty="0" smtClean="0"/>
              <a:t/>
            </a:r>
            <a:br>
              <a:rPr lang="sl-SI" sz="4400" dirty="0" smtClean="0"/>
            </a:br>
            <a:r>
              <a:rPr lang="sl-SI" b="1" dirty="0" smtClean="0"/>
              <a:t/>
            </a:r>
            <a:br>
              <a:rPr lang="sl-SI" b="1" dirty="0" smtClean="0"/>
            </a:br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sl-SI" dirty="0">
                <a:solidFill>
                  <a:schemeClr val="accent1">
                    <a:lumMod val="75000"/>
                  </a:schemeClr>
                </a:solidFill>
              </a:rPr>
            </a:br>
            <a:endParaRPr lang="sl-SI" b="1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13" y="753341"/>
            <a:ext cx="987155" cy="85553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805" l="0" r="100000">
                        <a14:foregroundMark x1="32283" y1="28685" x2="32283" y2="28685"/>
                        <a14:foregroundMark x1="46457" y1="27888" x2="46457" y2="27888"/>
                        <a14:foregroundMark x1="61417" y1="32669" x2="61417" y2="32669"/>
                        <a14:foregroundMark x1="88189" y1="17530" x2="88189" y2="17530"/>
                        <a14:foregroundMark x1="67717" y1="19124" x2="67717" y2="19124"/>
                        <a14:backgroundMark x1="73228" y1="18327" x2="73228" y2="18327"/>
                        <a14:backgroundMark x1="28346" y1="27490" x2="28346" y2="27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190" y="689664"/>
            <a:ext cx="487419" cy="96332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645" y="753341"/>
            <a:ext cx="871778" cy="855534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68" y="753342"/>
            <a:ext cx="855533" cy="855533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2630767" y="4812283"/>
            <a:ext cx="81884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400" dirty="0">
                <a:solidFill>
                  <a:schemeClr val="bg1"/>
                </a:solidFill>
              </a:rPr>
              <a:t>solskiskladosrace@gmail.com</a:t>
            </a:r>
            <a:endParaRPr lang="sl-SI" sz="4400" dirty="0"/>
          </a:p>
        </p:txBody>
      </p:sp>
    </p:spTree>
    <p:extLst>
      <p:ext uri="{BB962C8B-B14F-4D97-AF65-F5344CB8AC3E}">
        <p14:creationId xmlns:p14="http://schemas.microsoft.com/office/powerpoint/2010/main" val="42294503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498242" y="4324936"/>
            <a:ext cx="8825660" cy="1822514"/>
          </a:xfrm>
        </p:spPr>
        <p:txBody>
          <a:bodyPr/>
          <a:lstStyle/>
          <a:p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Namen šolskega sklada</a:t>
            </a:r>
            <a:endParaRPr lang="sl-SI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443620" y="1620863"/>
            <a:ext cx="11506953" cy="1303405"/>
          </a:xfrm>
        </p:spPr>
        <p:txBody>
          <a:bodyPr>
            <a:noAutofit/>
          </a:bodyPr>
          <a:lstStyle/>
          <a:p>
            <a:pPr marL="180975" indent="-180975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sl-SI" sz="1600" dirty="0" smtClean="0">
                <a:solidFill>
                  <a:schemeClr val="bg1"/>
                </a:solidFill>
              </a:rPr>
              <a:t>financiranje dejavnosti, </a:t>
            </a:r>
            <a:r>
              <a:rPr lang="sl-SI" sz="1600" dirty="0">
                <a:solidFill>
                  <a:schemeClr val="bg1"/>
                </a:solidFill>
              </a:rPr>
              <a:t>ki niso sestavina izobraževalnega programa, oziroma se ne financirajo iz javnih sredstev, </a:t>
            </a:r>
            <a:endParaRPr lang="sl-SI" sz="1600" dirty="0" smtClean="0">
              <a:solidFill>
                <a:schemeClr val="bg1"/>
              </a:solidFill>
            </a:endParaRPr>
          </a:p>
          <a:p>
            <a:pPr marL="180975" indent="-180975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sl-SI" sz="1600" dirty="0" smtClean="0">
                <a:solidFill>
                  <a:schemeClr val="bg1"/>
                </a:solidFill>
              </a:rPr>
              <a:t>nakup </a:t>
            </a:r>
            <a:r>
              <a:rPr lang="sl-SI" sz="1600" dirty="0">
                <a:solidFill>
                  <a:schemeClr val="bg1"/>
                </a:solidFill>
              </a:rPr>
              <a:t>nadstandardne opreme, zviševanje standarda </a:t>
            </a:r>
            <a:r>
              <a:rPr lang="sl-SI" sz="1600" dirty="0" smtClean="0">
                <a:solidFill>
                  <a:schemeClr val="bg1"/>
                </a:solidFill>
              </a:rPr>
              <a:t>pouka,</a:t>
            </a:r>
          </a:p>
          <a:p>
            <a:pPr marL="180975" indent="-180975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sl-SI" sz="1600" dirty="0">
                <a:solidFill>
                  <a:schemeClr val="bg1"/>
                </a:solidFill>
              </a:rPr>
              <a:t>o</a:t>
            </a:r>
            <a:r>
              <a:rPr lang="sl-SI" sz="1600" dirty="0" smtClean="0">
                <a:solidFill>
                  <a:schemeClr val="bg1"/>
                </a:solidFill>
              </a:rPr>
              <a:t>mogočiti vsem učencem enake možnosti izobraževanja (nakup potrebščin, sofinanciranje dejavnosti ipd.)</a:t>
            </a:r>
            <a:endParaRPr lang="sl-SI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5312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68594" y="766600"/>
            <a:ext cx="2793158" cy="1040394"/>
          </a:xfrm>
        </p:spPr>
        <p:txBody>
          <a:bodyPr/>
          <a:lstStyle/>
          <a:p>
            <a:r>
              <a:rPr lang="sl-SI" dirty="0" smtClean="0"/>
              <a:t>Predstavniki</a:t>
            </a:r>
            <a:endParaRPr lang="sl-SI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68594" y="2046838"/>
            <a:ext cx="3952570" cy="2895599"/>
          </a:xfrm>
        </p:spPr>
        <p:txBody>
          <a:bodyPr>
            <a:noAutofit/>
          </a:bodyPr>
          <a:lstStyle/>
          <a:p>
            <a:r>
              <a:rPr lang="sl-SI" sz="1600" dirty="0" smtClean="0">
                <a:solidFill>
                  <a:schemeClr val="bg1"/>
                </a:solidFill>
              </a:rPr>
              <a:t>Predstavniki staršev:</a:t>
            </a:r>
          </a:p>
          <a:p>
            <a:pPr marL="90487"/>
            <a:r>
              <a:rPr lang="sl-SI" sz="1600" dirty="0"/>
              <a:t>Marina Koren Dvoršak - predsednica</a:t>
            </a:r>
          </a:p>
          <a:p>
            <a:pPr marL="90487"/>
            <a:r>
              <a:rPr lang="sl-SI" sz="1600" dirty="0"/>
              <a:t>Barbara Bradač</a:t>
            </a:r>
          </a:p>
          <a:p>
            <a:pPr marL="90487"/>
            <a:r>
              <a:rPr lang="sl-SI" sz="1600" dirty="0"/>
              <a:t>Maja Semenič</a:t>
            </a:r>
          </a:p>
          <a:p>
            <a:pPr marL="90487"/>
            <a:r>
              <a:rPr lang="sl-SI" sz="1600" dirty="0"/>
              <a:t>Barbara Jurički</a:t>
            </a:r>
          </a:p>
          <a:p>
            <a:pPr marL="90487"/>
            <a:endParaRPr lang="sl-SI" sz="1600" dirty="0"/>
          </a:p>
          <a:p>
            <a:pPr marL="88900" indent="-88900"/>
            <a:r>
              <a:rPr lang="sl-SI" sz="1600" dirty="0">
                <a:solidFill>
                  <a:schemeClr val="bg1"/>
                </a:solidFill>
              </a:rPr>
              <a:t>Predstavniki šole in vrtca:</a:t>
            </a:r>
          </a:p>
          <a:p>
            <a:pPr indent="90488"/>
            <a:r>
              <a:rPr lang="sl-SI" sz="1600" dirty="0"/>
              <a:t>Romana Zupančič</a:t>
            </a:r>
          </a:p>
          <a:p>
            <a:pPr indent="90488"/>
            <a:r>
              <a:rPr lang="sl-SI" sz="1600" dirty="0"/>
              <a:t>Aleš Požgan</a:t>
            </a:r>
          </a:p>
          <a:p>
            <a:pPr indent="90488"/>
            <a:r>
              <a:rPr lang="sl-SI" sz="1600" dirty="0"/>
              <a:t>Petra </a:t>
            </a:r>
            <a:r>
              <a:rPr lang="sl-SI" sz="1600" dirty="0" smtClean="0"/>
              <a:t>Ornik</a:t>
            </a:r>
            <a:endParaRPr lang="sl-SI" sz="900" dirty="0" smtClean="0"/>
          </a:p>
          <a:p>
            <a:endParaRPr lang="sl-SI" sz="9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50"/>
          <a:stretch/>
        </p:blipFill>
        <p:spPr>
          <a:xfrm>
            <a:off x="5279661" y="502393"/>
            <a:ext cx="4009193" cy="2762016"/>
          </a:xfrm>
          <a:prstGeom prst="snip2DiagRect">
            <a:avLst>
              <a:gd name="adj1" fmla="val 20323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oljeZBesedilom 5"/>
          <p:cNvSpPr txBox="1"/>
          <p:nvPr/>
        </p:nvSpPr>
        <p:spPr>
          <a:xfrm>
            <a:off x="7541341" y="6174658"/>
            <a:ext cx="4100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2000" dirty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sl-SI" sz="2000" dirty="0" smtClean="0">
                <a:solidFill>
                  <a:schemeClr val="accent1">
                    <a:lumMod val="75000"/>
                  </a:schemeClr>
                </a:solidFill>
              </a:rPr>
              <a:t>olskiskladosrace@gmail.com</a:t>
            </a:r>
            <a:endParaRPr lang="sl-SI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/>
          <a:srcRect t="14875" r="29362" b="13451"/>
          <a:stretch/>
        </p:blipFill>
        <p:spPr>
          <a:xfrm>
            <a:off x="7121168" y="3494638"/>
            <a:ext cx="4520225" cy="25802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322208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033" t="25573" r="13712" b="20600"/>
          <a:stretch/>
        </p:blipFill>
        <p:spPr>
          <a:xfrm>
            <a:off x="5303589" y="3282846"/>
            <a:ext cx="6577574" cy="3114701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8979" y="3197942"/>
            <a:ext cx="3495703" cy="535858"/>
          </a:xfrm>
        </p:spPr>
        <p:txBody>
          <a:bodyPr/>
          <a:lstStyle/>
          <a:p>
            <a:r>
              <a:rPr lang="sl-SI" dirty="0" smtClean="0"/>
              <a:t>Program dela za šolo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205163" y="1306614"/>
            <a:ext cx="6774426" cy="4572000"/>
          </a:xfrm>
        </p:spPr>
        <p:txBody>
          <a:bodyPr>
            <a:normAutofit/>
          </a:bodyPr>
          <a:lstStyle/>
          <a:p>
            <a:endParaRPr lang="sl-SI" dirty="0" smtClean="0"/>
          </a:p>
          <a:p>
            <a:r>
              <a:rPr lang="sl-SI" dirty="0" smtClean="0"/>
              <a:t>sofinanciranje projekta Srečanje z dediščino – 1000 EUR</a:t>
            </a:r>
          </a:p>
          <a:p>
            <a:r>
              <a:rPr lang="sl-SI" dirty="0" smtClean="0"/>
              <a:t>kulturni dan za učence od 1. do 9. razreda – 2580 EUR</a:t>
            </a:r>
          </a:p>
          <a:p>
            <a:r>
              <a:rPr lang="sl-SI" dirty="0"/>
              <a:t>a</a:t>
            </a:r>
            <a:r>
              <a:rPr lang="sl-SI" dirty="0" smtClean="0"/>
              <a:t>stronomski dan z delavnicami – 570 EUR</a:t>
            </a:r>
          </a:p>
          <a:p>
            <a:r>
              <a:rPr lang="sl-SI" dirty="0" smtClean="0"/>
              <a:t>sofinanciranje šolskega letopisa – 800 EUR</a:t>
            </a:r>
          </a:p>
          <a:p>
            <a:r>
              <a:rPr lang="sl-SI" dirty="0"/>
              <a:t>p</a:t>
            </a:r>
            <a:r>
              <a:rPr lang="sl-SI" dirty="0" smtClean="0"/>
              <a:t>omoč socialno šibkim – 1500 EUR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 algn="r">
              <a:buNone/>
            </a:pPr>
            <a:r>
              <a:rPr lang="sl-SI" dirty="0"/>
              <a:t>Skupaj – 6950 EUR</a:t>
            </a:r>
          </a:p>
          <a:p>
            <a:pPr marL="0" indent="0">
              <a:buNone/>
            </a:pPr>
            <a:endParaRPr lang="sl-SI" dirty="0" smtClean="0"/>
          </a:p>
          <a:p>
            <a:r>
              <a:rPr lang="sl-SI" dirty="0"/>
              <a:t>n</a:t>
            </a:r>
            <a:r>
              <a:rPr lang="sl-SI" dirty="0" smtClean="0"/>
              <a:t>erazporejena sredstva – 1535,34 EUR</a:t>
            </a:r>
          </a:p>
          <a:p>
            <a:pPr marL="0" indent="0">
              <a:buNone/>
            </a:pPr>
            <a:endParaRPr lang="sl-SI" dirty="0" smtClean="0"/>
          </a:p>
        </p:txBody>
      </p:sp>
    </p:spTree>
    <p:extLst>
      <p:ext uri="{BB962C8B-B14F-4D97-AF65-F5344CB8AC3E}">
        <p14:creationId xmlns:p14="http://schemas.microsoft.com/office/powerpoint/2010/main" val="33734263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75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25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75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Srečanje z dediščino … </a:t>
            </a:r>
            <a:endParaRPr lang="sl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/>
          <a:srcRect l="18896" t="21341" b="-72"/>
          <a:stretch/>
        </p:blipFill>
        <p:spPr>
          <a:xfrm>
            <a:off x="3736209" y="3785419"/>
            <a:ext cx="4492693" cy="292018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/>
          <a:srcRect l="30183" r="6186"/>
          <a:stretch/>
        </p:blipFill>
        <p:spPr>
          <a:xfrm>
            <a:off x="8386169" y="2463091"/>
            <a:ext cx="3599355" cy="424250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4"/>
          <a:srcRect l="35383" r="15826" b="17305"/>
          <a:stretch/>
        </p:blipFill>
        <p:spPr>
          <a:xfrm>
            <a:off x="241479" y="2463091"/>
            <a:ext cx="3337463" cy="4242510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3678879" y="2851354"/>
            <a:ext cx="4607352" cy="49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l-SI" sz="2000" spc="30" dirty="0" smtClean="0"/>
              <a:t>svečarstvo</a:t>
            </a:r>
            <a:r>
              <a:rPr lang="sl-SI" sz="2000" dirty="0" smtClean="0"/>
              <a:t>, pletarstvo, medičarstvo</a:t>
            </a:r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10233239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2"/>
          <a:srcRect l="22602" r="28401"/>
          <a:stretch/>
        </p:blipFill>
        <p:spPr>
          <a:xfrm>
            <a:off x="462650" y="192698"/>
            <a:ext cx="3008140" cy="4094446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3"/>
          <a:srcRect b="35320"/>
          <a:stretch/>
        </p:blipFill>
        <p:spPr>
          <a:xfrm>
            <a:off x="462650" y="4450612"/>
            <a:ext cx="5888990" cy="2110362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8955" y="2928609"/>
            <a:ext cx="5424900" cy="3632366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2505" y="519148"/>
            <a:ext cx="2611594" cy="1958695"/>
          </a:xfrm>
          <a:prstGeom prst="rect">
            <a:avLst/>
          </a:prstGeom>
        </p:spPr>
      </p:pic>
      <p:sp>
        <p:nvSpPr>
          <p:cNvPr id="11" name="Pravokotnik 10"/>
          <p:cNvSpPr/>
          <p:nvPr/>
        </p:nvSpPr>
        <p:spPr>
          <a:xfrm>
            <a:off x="10107561" y="-88490"/>
            <a:ext cx="1268362" cy="145517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2" r="5089" b="11549"/>
          <a:stretch/>
        </p:blipFill>
        <p:spPr>
          <a:xfrm>
            <a:off x="8563897" y="192699"/>
            <a:ext cx="3352800" cy="2611594"/>
          </a:xfrm>
          <a:prstGeom prst="rect">
            <a:avLst/>
          </a:prstGeom>
        </p:spPr>
      </p:pic>
      <p:sp>
        <p:nvSpPr>
          <p:cNvPr id="13" name="PoljeZBesedilom 12"/>
          <p:cNvSpPr txBox="1"/>
          <p:nvPr/>
        </p:nvSpPr>
        <p:spPr>
          <a:xfrm>
            <a:off x="3567037" y="728335"/>
            <a:ext cx="278460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sl-SI" sz="2000" spc="30" dirty="0" smtClean="0"/>
              <a:t>lončarstvo</a:t>
            </a:r>
            <a:r>
              <a:rPr lang="sl-SI" sz="2000" dirty="0" smtClean="0"/>
              <a:t>, </a:t>
            </a:r>
          </a:p>
          <a:p>
            <a:pPr algn="ctr">
              <a:lnSpc>
                <a:spcPct val="200000"/>
              </a:lnSpc>
            </a:pPr>
            <a:r>
              <a:rPr lang="sl-SI" sz="2000" dirty="0" smtClean="0"/>
              <a:t>ljudska glasbila,</a:t>
            </a:r>
          </a:p>
          <a:p>
            <a:pPr algn="ctr">
              <a:lnSpc>
                <a:spcPct val="200000"/>
              </a:lnSpc>
            </a:pPr>
            <a:r>
              <a:rPr lang="sl-SI" sz="2000" dirty="0" smtClean="0"/>
              <a:t> lutkovna predstava,</a:t>
            </a:r>
          </a:p>
          <a:p>
            <a:pPr algn="ctr">
              <a:lnSpc>
                <a:spcPct val="200000"/>
              </a:lnSpc>
            </a:pPr>
            <a:r>
              <a:rPr lang="sl-SI" sz="2000" dirty="0" smtClean="0"/>
              <a:t>rože iz papirja,</a:t>
            </a:r>
          </a:p>
          <a:p>
            <a:pPr algn="ctr">
              <a:lnSpc>
                <a:spcPct val="200000"/>
              </a:lnSpc>
            </a:pPr>
            <a:r>
              <a:rPr lang="sl-SI" sz="2000" dirty="0" smtClean="0"/>
              <a:t>obisk mlinarja</a:t>
            </a:r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32750454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5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5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5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5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avokotnik 10"/>
          <p:cNvSpPr/>
          <p:nvPr/>
        </p:nvSpPr>
        <p:spPr>
          <a:xfrm>
            <a:off x="10107561" y="-88490"/>
            <a:ext cx="1268362" cy="145517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l="13012" t="33770" b="12198"/>
          <a:stretch/>
        </p:blipFill>
        <p:spPr>
          <a:xfrm>
            <a:off x="209128" y="4287144"/>
            <a:ext cx="5538844" cy="2303607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019" y="2117074"/>
            <a:ext cx="5958349" cy="446876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/>
          <a:srcRect t="7011" b="-1"/>
          <a:stretch/>
        </p:blipFill>
        <p:spPr>
          <a:xfrm>
            <a:off x="209128" y="194867"/>
            <a:ext cx="5538844" cy="3844413"/>
          </a:xfrm>
          <a:prstGeom prst="rect">
            <a:avLst/>
          </a:prstGeom>
        </p:spPr>
      </p:pic>
      <p:sp>
        <p:nvSpPr>
          <p:cNvPr id="14" name="PoljeZBesedilom 13"/>
          <p:cNvSpPr txBox="1"/>
          <p:nvPr/>
        </p:nvSpPr>
        <p:spPr>
          <a:xfrm>
            <a:off x="5919019" y="648930"/>
            <a:ext cx="59583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l-SI" sz="2000" spc="30" dirty="0"/>
              <a:t>o</a:t>
            </a:r>
            <a:r>
              <a:rPr lang="sl-SI" sz="2000" spc="30" dirty="0" smtClean="0"/>
              <a:t>d žita do kruha</a:t>
            </a:r>
            <a:r>
              <a:rPr lang="sl-SI" sz="2000" dirty="0" smtClean="0"/>
              <a:t>, vezenje in šivanje, </a:t>
            </a:r>
          </a:p>
          <a:p>
            <a:pPr algn="ctr">
              <a:lnSpc>
                <a:spcPct val="150000"/>
              </a:lnSpc>
            </a:pPr>
            <a:r>
              <a:rPr lang="sl-SI" sz="2000" dirty="0" smtClean="0"/>
              <a:t>ljudske pesmi, izdelava starih igrač …</a:t>
            </a:r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21155443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373" y="4001728"/>
            <a:ext cx="3192208" cy="239415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43985" y="4300998"/>
            <a:ext cx="2394154" cy="179561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28984" y="2310543"/>
            <a:ext cx="5250425" cy="2283824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sl-SI" dirty="0" smtClean="0"/>
              <a:t>Astronomski dan</a:t>
            </a:r>
            <a:br>
              <a:rPr lang="sl-SI" dirty="0" smtClean="0"/>
            </a:br>
            <a:r>
              <a:rPr lang="sl-SI" sz="1800" dirty="0" smtClean="0"/>
              <a:t>celodnevni dogodek za otroke iz šole in vrtca</a:t>
            </a:r>
            <a:endParaRPr lang="sl-SI" sz="1800" dirty="0"/>
          </a:p>
        </p:txBody>
      </p:sp>
      <p:sp>
        <p:nvSpPr>
          <p:cNvPr id="4" name="Pravokotnik 3"/>
          <p:cNvSpPr/>
          <p:nvPr/>
        </p:nvSpPr>
        <p:spPr>
          <a:xfrm>
            <a:off x="6843254" y="-88490"/>
            <a:ext cx="5119327" cy="145517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6" b="6887"/>
          <a:stretch/>
        </p:blipFill>
        <p:spPr>
          <a:xfrm>
            <a:off x="6843254" y="422465"/>
            <a:ext cx="5119327" cy="339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5849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8979" y="3197942"/>
            <a:ext cx="3495703" cy="535858"/>
          </a:xfrm>
        </p:spPr>
        <p:txBody>
          <a:bodyPr/>
          <a:lstStyle/>
          <a:p>
            <a:r>
              <a:rPr lang="sl-SI" dirty="0" smtClean="0"/>
              <a:t>Program dela za vrtec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02942" y="1870587"/>
            <a:ext cx="6921910" cy="4572000"/>
          </a:xfrm>
        </p:spPr>
        <p:txBody>
          <a:bodyPr>
            <a:normAutofit/>
          </a:bodyPr>
          <a:lstStyle/>
          <a:p>
            <a:endParaRPr lang="sl-SI" dirty="0" smtClean="0"/>
          </a:p>
          <a:p>
            <a:r>
              <a:rPr lang="sl-SI" dirty="0" smtClean="0"/>
              <a:t>jezikovna kopel (Mehurčki in Kapljice) – 900 EUR</a:t>
            </a:r>
          </a:p>
          <a:p>
            <a:r>
              <a:rPr lang="sl-SI" dirty="0" smtClean="0"/>
              <a:t>Pomahajmo v svet – 300 EUR</a:t>
            </a:r>
          </a:p>
          <a:p>
            <a:r>
              <a:rPr lang="sl-SI" dirty="0" smtClean="0"/>
              <a:t>Veliki nemarni škornji – 120 EUR</a:t>
            </a:r>
          </a:p>
          <a:p>
            <a:r>
              <a:rPr lang="sl-SI" dirty="0"/>
              <a:t>š</a:t>
            </a:r>
            <a:r>
              <a:rPr lang="sl-SI" dirty="0" smtClean="0"/>
              <a:t>ivalne urice, lutkovne predstave, pravljične ure – 380 EUR</a:t>
            </a:r>
          </a:p>
          <a:p>
            <a:r>
              <a:rPr lang="sl-SI" dirty="0"/>
              <a:t>s</a:t>
            </a:r>
            <a:r>
              <a:rPr lang="sl-SI" dirty="0" smtClean="0"/>
              <a:t>ofinanciranje vrtčevskega letopisa – 500 EUR</a:t>
            </a:r>
          </a:p>
          <a:p>
            <a:r>
              <a:rPr lang="sl-SI" dirty="0"/>
              <a:t>p</a:t>
            </a:r>
            <a:r>
              <a:rPr lang="sl-SI" dirty="0" smtClean="0"/>
              <a:t>omoč socialno šibkim – 700 EUR</a:t>
            </a:r>
          </a:p>
          <a:p>
            <a:endParaRPr lang="sl-SI" dirty="0"/>
          </a:p>
          <a:p>
            <a:pPr marL="0" indent="0" algn="r">
              <a:buNone/>
            </a:pPr>
            <a:r>
              <a:rPr lang="sl-SI" dirty="0"/>
              <a:t>Skupaj – 2900 EUR</a:t>
            </a:r>
          </a:p>
          <a:p>
            <a:endParaRPr lang="sl-SI" dirty="0" smtClean="0"/>
          </a:p>
          <a:p>
            <a:r>
              <a:rPr lang="sl-SI" dirty="0"/>
              <a:t>n</a:t>
            </a:r>
            <a:r>
              <a:rPr lang="sl-SI" dirty="0" smtClean="0"/>
              <a:t>erazporejena sredstva – 4173,44 EUR</a:t>
            </a:r>
          </a:p>
          <a:p>
            <a:pPr marL="0" indent="0">
              <a:buNone/>
            </a:pPr>
            <a:endParaRPr lang="sl-SI" dirty="0"/>
          </a:p>
          <a:p>
            <a:pPr marL="0" indent="0" algn="r">
              <a:buNone/>
            </a:pPr>
            <a:endParaRPr lang="sl-SI" dirty="0" smtClean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769785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2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250"/>
                            </p:stCondLst>
                            <p:childTnLst>
                              <p:par>
                                <p:cTn id="19" presetID="2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2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750"/>
                            </p:stCondLst>
                            <p:childTnLst>
                              <p:par>
                                <p:cTn id="29" presetID="2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34" presetID="2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250"/>
                            </p:stCondLst>
                            <p:childTnLst>
                              <p:par>
                                <p:cTn id="39" presetID="2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0"/>
                            </p:stCondLst>
                            <p:childTnLst>
                              <p:par>
                                <p:cTn id="44" presetID="2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elektrena sejna soba">
  <a:themeElements>
    <a:clrScheme name="Naelektrena sejna soba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Naelektrena sejna soba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elektrena sejna soba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331</TotalTime>
  <Words>279</Words>
  <Application>Microsoft Office PowerPoint</Application>
  <PresentationFormat>Širokozaslonsko</PresentationFormat>
  <Paragraphs>62</Paragraphs>
  <Slides>13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9" baseType="lpstr">
      <vt:lpstr>Arial</vt:lpstr>
      <vt:lpstr>Calibri</vt:lpstr>
      <vt:lpstr>Century Gothic</vt:lpstr>
      <vt:lpstr>Wingdings</vt:lpstr>
      <vt:lpstr>Wingdings 3</vt:lpstr>
      <vt:lpstr>Naelektrena sejna soba</vt:lpstr>
      <vt:lpstr>Šolski sklad OŠ Rače</vt:lpstr>
      <vt:lpstr>Namen šolskega sklada</vt:lpstr>
      <vt:lpstr>Predstavniki</vt:lpstr>
      <vt:lpstr>Program dela za šolo</vt:lpstr>
      <vt:lpstr>Srečanje z dediščino … </vt:lpstr>
      <vt:lpstr>PowerPointova predstavitev</vt:lpstr>
      <vt:lpstr>PowerPointova predstavitev</vt:lpstr>
      <vt:lpstr>Astronomski dan celodnevni dogodek za otroke iz šole in vrtca</vt:lpstr>
      <vt:lpstr>Program dela za vrtec</vt:lpstr>
      <vt:lpstr>Veliki nemarni škornji … </vt:lpstr>
      <vt:lpstr>Say hello to the World … </vt:lpstr>
      <vt:lpstr>Zbiranje sredstev za šolski sklad</vt:lpstr>
      <vt:lpstr>Šolski sklad OŠ Rače 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Šolski sklad OŠ Rače</dc:title>
  <dc:creator>Aleš</dc:creator>
  <cp:lastModifiedBy>Aleš</cp:lastModifiedBy>
  <cp:revision>34</cp:revision>
  <dcterms:created xsi:type="dcterms:W3CDTF">2014-12-21T15:27:41Z</dcterms:created>
  <dcterms:modified xsi:type="dcterms:W3CDTF">2015-01-07T15:21:02Z</dcterms:modified>
</cp:coreProperties>
</file>